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63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273" r:id="rId14"/>
    <p:sldId id="274" r:id="rId15"/>
    <p:sldId id="260" r:id="rId16"/>
    <p:sldId id="275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1E653-04A2-466A-86C9-B3B533A43F4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444BD76-D642-4D9B-9633-9BD0167575CC}">
      <dgm:prSet phldrT="[Tekst]"/>
      <dgm:spPr/>
      <dgm:t>
        <a:bodyPr/>
        <a:lstStyle/>
        <a:p>
          <a:pPr algn="ctr"/>
          <a:r>
            <a:rPr lang="fr-BE" b="1" noProof="0" dirty="0" smtClean="0"/>
            <a:t>Développement de la stratégie</a:t>
          </a:r>
        </a:p>
        <a:p>
          <a:pPr algn="l"/>
          <a:r>
            <a:rPr lang="fr-BE" b="0" noProof="0" dirty="0" smtClean="0"/>
            <a:t>1. Analyse contexte</a:t>
          </a:r>
        </a:p>
        <a:p>
          <a:pPr algn="l"/>
          <a:r>
            <a:rPr lang="fr-BE" b="0" noProof="0" dirty="0" smtClean="0"/>
            <a:t>2. Mission, vision</a:t>
          </a:r>
        </a:p>
        <a:p>
          <a:pPr algn="l"/>
          <a:r>
            <a:rPr lang="fr-BE" b="0" noProof="0" dirty="0" smtClean="0"/>
            <a:t>3. Objectifs</a:t>
          </a:r>
        </a:p>
      </dgm:t>
    </dgm:pt>
    <dgm:pt modelId="{44B5EFE7-7B46-41C0-AAAA-79A5CAD5DD9F}" type="parTrans" cxnId="{FAA1A1A4-4FA3-421C-9182-99F2C7445F9B}">
      <dgm:prSet/>
      <dgm:spPr/>
      <dgm:t>
        <a:bodyPr/>
        <a:lstStyle/>
        <a:p>
          <a:endParaRPr lang="nl-BE"/>
        </a:p>
      </dgm:t>
    </dgm:pt>
    <dgm:pt modelId="{B4E8B5A2-A349-4929-9863-CE8D4CBABFAF}" type="sibTrans" cxnId="{FAA1A1A4-4FA3-421C-9182-99F2C7445F9B}">
      <dgm:prSet/>
      <dgm:spPr/>
      <dgm:t>
        <a:bodyPr/>
        <a:lstStyle/>
        <a:p>
          <a:endParaRPr lang="nl-BE"/>
        </a:p>
      </dgm:t>
    </dgm:pt>
    <dgm:pt modelId="{63FB952D-E5CE-4BFE-A9DB-40BB8E403DBA}">
      <dgm:prSet phldrT="[Tekst]"/>
      <dgm:spPr/>
      <dgm:t>
        <a:bodyPr/>
        <a:lstStyle/>
        <a:p>
          <a:pPr algn="ctr"/>
          <a:r>
            <a:rPr lang="fr-BE" b="1" noProof="0" dirty="0" smtClean="0"/>
            <a:t>Harmonisation de l’organisation</a:t>
          </a:r>
        </a:p>
        <a:p>
          <a:pPr algn="l"/>
          <a:r>
            <a:rPr lang="fr-BE" b="0" noProof="0" dirty="0" smtClean="0"/>
            <a:t>1. Niveau AG &amp; SE</a:t>
          </a:r>
        </a:p>
        <a:p>
          <a:pPr algn="l"/>
          <a:r>
            <a:rPr lang="fr-BE" b="0" noProof="0" dirty="0" smtClean="0"/>
            <a:t>2. Propre accents </a:t>
          </a:r>
        </a:p>
        <a:p>
          <a:pPr algn="l"/>
          <a:r>
            <a:rPr lang="fr-BE" b="0" noProof="0" dirty="0" smtClean="0"/>
            <a:t>3. Propre planning</a:t>
          </a:r>
        </a:p>
      </dgm:t>
    </dgm:pt>
    <dgm:pt modelId="{947E127E-0A20-4869-B15E-0AAB7E78252D}" type="parTrans" cxnId="{1BD9BFF8-AEB4-4ECF-989F-1B385BEEA85C}">
      <dgm:prSet/>
      <dgm:spPr/>
      <dgm:t>
        <a:bodyPr/>
        <a:lstStyle/>
        <a:p>
          <a:endParaRPr lang="nl-BE"/>
        </a:p>
      </dgm:t>
    </dgm:pt>
    <dgm:pt modelId="{069EDC84-68B9-46B0-944A-5CDB199055DD}" type="sibTrans" cxnId="{1BD9BFF8-AEB4-4ECF-989F-1B385BEEA85C}">
      <dgm:prSet/>
      <dgm:spPr/>
      <dgm:t>
        <a:bodyPr/>
        <a:lstStyle/>
        <a:p>
          <a:endParaRPr lang="nl-BE"/>
        </a:p>
      </dgm:t>
    </dgm:pt>
    <dgm:pt modelId="{763C138F-F9EF-43CB-A00C-94AEBDA6BB38}">
      <dgm:prSet phldrT="[Tekst]"/>
      <dgm:spPr/>
      <dgm:t>
        <a:bodyPr/>
        <a:lstStyle/>
        <a:p>
          <a:pPr algn="ctr"/>
          <a:r>
            <a:rPr lang="fr-BE" b="1" noProof="0" dirty="0" smtClean="0"/>
            <a:t>Planning opérationnel</a:t>
          </a:r>
        </a:p>
        <a:p>
          <a:pPr algn="l"/>
          <a:r>
            <a:rPr lang="fr-BE" b="0" noProof="0" dirty="0" smtClean="0"/>
            <a:t>1. Annuel</a:t>
          </a:r>
        </a:p>
        <a:p>
          <a:pPr algn="l"/>
          <a:r>
            <a:rPr lang="fr-BE" b="0" noProof="0" dirty="0" smtClean="0"/>
            <a:t>2. Exécution Ca</a:t>
          </a:r>
        </a:p>
        <a:p>
          <a:pPr algn="l"/>
          <a:r>
            <a:rPr lang="fr-BE" b="0" noProof="0" dirty="0" smtClean="0"/>
            <a:t>3. Screening </a:t>
          </a:r>
          <a:r>
            <a:rPr lang="fr-BE" b="0" noProof="0" dirty="0" err="1" smtClean="0"/>
            <a:t>buca’s</a:t>
          </a:r>
          <a:endParaRPr lang="fr-BE" b="0" noProof="0" dirty="0" smtClean="0"/>
        </a:p>
      </dgm:t>
    </dgm:pt>
    <dgm:pt modelId="{73E34E91-7E1B-40F8-B8B4-3CAB2AA29C21}" type="parTrans" cxnId="{F00BF510-F304-49F0-B251-4D4DA0244856}">
      <dgm:prSet/>
      <dgm:spPr/>
      <dgm:t>
        <a:bodyPr/>
        <a:lstStyle/>
        <a:p>
          <a:endParaRPr lang="nl-BE"/>
        </a:p>
      </dgm:t>
    </dgm:pt>
    <dgm:pt modelId="{320746FC-1C48-417E-A1C8-29D33FEB22A9}" type="sibTrans" cxnId="{F00BF510-F304-49F0-B251-4D4DA0244856}">
      <dgm:prSet/>
      <dgm:spPr/>
      <dgm:t>
        <a:bodyPr/>
        <a:lstStyle/>
        <a:p>
          <a:endParaRPr lang="nl-BE"/>
        </a:p>
      </dgm:t>
    </dgm:pt>
    <dgm:pt modelId="{3BE7246F-8EFA-46DD-BE9E-9645C1DDD5D3}">
      <dgm:prSet phldrT="[Tekst]"/>
      <dgm:spPr/>
      <dgm:t>
        <a:bodyPr/>
        <a:lstStyle/>
        <a:p>
          <a:pPr algn="ctr"/>
          <a:r>
            <a:rPr lang="fr-BE" b="1" noProof="0" dirty="0" smtClean="0"/>
            <a:t>Monitoring</a:t>
          </a:r>
        </a:p>
        <a:p>
          <a:pPr algn="l"/>
          <a:r>
            <a:rPr lang="fr-BE" b="0" noProof="0" dirty="0" smtClean="0"/>
            <a:t>1. Stratégique: business </a:t>
          </a:r>
          <a:r>
            <a:rPr lang="fr-BE" b="0" noProof="0" dirty="0" err="1" smtClean="0"/>
            <a:t>reviews</a:t>
          </a:r>
          <a:endParaRPr lang="fr-BE" b="0" noProof="0" dirty="0" smtClean="0"/>
        </a:p>
        <a:p>
          <a:pPr algn="l"/>
          <a:r>
            <a:rPr lang="fr-BE" b="0" noProof="0" dirty="0" smtClean="0"/>
            <a:t>2. Opérationnel: KPI’s &amp; chiffres clés</a:t>
          </a:r>
        </a:p>
      </dgm:t>
    </dgm:pt>
    <dgm:pt modelId="{02367D7B-0A91-49CE-8868-9B475FD7F69B}" type="parTrans" cxnId="{4BC879D0-03A9-4EBD-9954-8AE95F1BE1B5}">
      <dgm:prSet/>
      <dgm:spPr/>
      <dgm:t>
        <a:bodyPr/>
        <a:lstStyle/>
        <a:p>
          <a:endParaRPr lang="nl-BE"/>
        </a:p>
      </dgm:t>
    </dgm:pt>
    <dgm:pt modelId="{B484BBCF-E376-40A5-B5E7-38EE12DEDD66}" type="sibTrans" cxnId="{4BC879D0-03A9-4EBD-9954-8AE95F1BE1B5}">
      <dgm:prSet/>
      <dgm:spPr/>
      <dgm:t>
        <a:bodyPr/>
        <a:lstStyle/>
        <a:p>
          <a:endParaRPr lang="nl-BE"/>
        </a:p>
      </dgm:t>
    </dgm:pt>
    <dgm:pt modelId="{4E2E9ED9-04C2-40C5-8235-F631F29EF2A5}">
      <dgm:prSet phldrT="[Tekst]"/>
      <dgm:spPr/>
      <dgm:t>
        <a:bodyPr/>
        <a:lstStyle/>
        <a:p>
          <a:pPr algn="ctr"/>
          <a:r>
            <a:rPr lang="fr-BE" b="1" noProof="0" dirty="0" smtClean="0"/>
            <a:t>Analyse &amp; correction</a:t>
          </a:r>
        </a:p>
        <a:p>
          <a:pPr algn="l"/>
          <a:r>
            <a:rPr lang="fr-BE" b="0" noProof="0" dirty="0" smtClean="0"/>
            <a:t>1. Analyse de l’environnement</a:t>
          </a:r>
        </a:p>
        <a:p>
          <a:pPr algn="l"/>
          <a:r>
            <a:rPr lang="fr-BE" b="0" noProof="0" dirty="0" smtClean="0"/>
            <a:t>2. Actualisation stratégie?</a:t>
          </a:r>
          <a:endParaRPr lang="fr-BE" b="0" noProof="0" dirty="0"/>
        </a:p>
      </dgm:t>
    </dgm:pt>
    <dgm:pt modelId="{C252F149-1FA7-447D-A0F9-23C636E3D393}" type="parTrans" cxnId="{F2AC0A3B-0A88-4E21-A873-DA07918E6E8F}">
      <dgm:prSet/>
      <dgm:spPr/>
      <dgm:t>
        <a:bodyPr/>
        <a:lstStyle/>
        <a:p>
          <a:endParaRPr lang="nl-BE"/>
        </a:p>
      </dgm:t>
    </dgm:pt>
    <dgm:pt modelId="{396C328E-1C77-4B6D-9A21-A8F4BB515A41}" type="sibTrans" cxnId="{F2AC0A3B-0A88-4E21-A873-DA07918E6E8F}">
      <dgm:prSet/>
      <dgm:spPr/>
      <dgm:t>
        <a:bodyPr/>
        <a:lstStyle/>
        <a:p>
          <a:endParaRPr lang="nl-BE"/>
        </a:p>
      </dgm:t>
    </dgm:pt>
    <dgm:pt modelId="{0F6B3B85-BF92-4E9B-870D-845C68153921}">
      <dgm:prSet/>
      <dgm:spPr/>
      <dgm:t>
        <a:bodyPr/>
        <a:lstStyle/>
        <a:p>
          <a:pPr algn="ctr"/>
          <a:r>
            <a:rPr lang="fr-BE" b="1" noProof="0" dirty="0" smtClean="0"/>
            <a:t>Planning stratégique</a:t>
          </a:r>
        </a:p>
        <a:p>
          <a:pPr algn="l"/>
          <a:r>
            <a:rPr lang="fr-BE" b="0" noProof="0" dirty="0" smtClean="0"/>
            <a:t>1. Carte stratégique</a:t>
          </a:r>
        </a:p>
        <a:p>
          <a:pPr algn="l"/>
          <a:r>
            <a:rPr lang="fr-BE" b="0" noProof="0" dirty="0" smtClean="0"/>
            <a:t>2. KPI’s</a:t>
          </a:r>
        </a:p>
        <a:p>
          <a:pPr algn="l"/>
          <a:r>
            <a:rPr lang="fr-BE" b="0" noProof="0" dirty="0" smtClean="0"/>
            <a:t>3. Initiatives</a:t>
          </a:r>
          <a:endParaRPr lang="fr-BE" b="0" noProof="0" dirty="0"/>
        </a:p>
      </dgm:t>
    </dgm:pt>
    <dgm:pt modelId="{9D857C0D-2D86-4A0C-B93F-C130240C7763}" type="parTrans" cxnId="{376CD324-1EA9-4C07-8AEB-AD6600C42579}">
      <dgm:prSet/>
      <dgm:spPr/>
      <dgm:t>
        <a:bodyPr/>
        <a:lstStyle/>
        <a:p>
          <a:endParaRPr lang="nl-BE"/>
        </a:p>
      </dgm:t>
    </dgm:pt>
    <dgm:pt modelId="{2F977745-69AB-45E7-817E-4211733FBF1C}" type="sibTrans" cxnId="{376CD324-1EA9-4C07-8AEB-AD6600C42579}">
      <dgm:prSet/>
      <dgm:spPr/>
      <dgm:t>
        <a:bodyPr/>
        <a:lstStyle/>
        <a:p>
          <a:endParaRPr lang="nl-BE"/>
        </a:p>
      </dgm:t>
    </dgm:pt>
    <dgm:pt modelId="{C57FAA47-FA56-4EC9-A57D-081FC10588A1}">
      <dgm:prSet/>
      <dgm:spPr/>
      <dgm:t>
        <a:bodyPr/>
        <a:lstStyle/>
        <a:p>
          <a:pPr algn="ctr"/>
          <a:r>
            <a:rPr lang="fr-BE" b="1" noProof="0" dirty="0" smtClean="0"/>
            <a:t>Exécution</a:t>
          </a:r>
        </a:p>
        <a:p>
          <a:pPr algn="l"/>
          <a:r>
            <a:rPr lang="fr-BE" b="0" noProof="0" dirty="0" smtClean="0"/>
            <a:t>1. Projets (stratégie)</a:t>
          </a:r>
        </a:p>
        <a:p>
          <a:pPr algn="l"/>
          <a:r>
            <a:rPr lang="fr-BE" b="0" noProof="0" dirty="0" smtClean="0"/>
            <a:t>2. Processus (</a:t>
          </a:r>
          <a:r>
            <a:rPr lang="fr-BE" b="0" noProof="0" dirty="0" err="1" smtClean="0"/>
            <a:t>day</a:t>
          </a:r>
          <a:r>
            <a:rPr lang="fr-BE" b="0" noProof="0" dirty="0" smtClean="0"/>
            <a:t>-to-</a:t>
          </a:r>
          <a:r>
            <a:rPr lang="fr-BE" b="0" noProof="0" dirty="0" err="1" smtClean="0"/>
            <a:t>day</a:t>
          </a:r>
          <a:r>
            <a:rPr lang="fr-BE" b="0" noProof="0" dirty="0" smtClean="0"/>
            <a:t>)</a:t>
          </a:r>
          <a:endParaRPr lang="fr-BE" b="0" noProof="0" dirty="0"/>
        </a:p>
      </dgm:t>
    </dgm:pt>
    <dgm:pt modelId="{28343D74-B20B-4185-840B-B599E4A2BD27}" type="parTrans" cxnId="{6ABB5F03-AD8D-4AB7-B0A5-8FB0D9E6DB15}">
      <dgm:prSet/>
      <dgm:spPr/>
      <dgm:t>
        <a:bodyPr/>
        <a:lstStyle/>
        <a:p>
          <a:endParaRPr lang="nl-BE"/>
        </a:p>
      </dgm:t>
    </dgm:pt>
    <dgm:pt modelId="{34C779EB-CE4A-416B-8B8C-DA47657DF04A}" type="sibTrans" cxnId="{6ABB5F03-AD8D-4AB7-B0A5-8FB0D9E6DB15}">
      <dgm:prSet/>
      <dgm:spPr/>
      <dgm:t>
        <a:bodyPr/>
        <a:lstStyle/>
        <a:p>
          <a:endParaRPr lang="nl-BE"/>
        </a:p>
      </dgm:t>
    </dgm:pt>
    <dgm:pt modelId="{6ED1D4FA-D5EC-4D33-A4B4-5F05958B27DC}" type="pres">
      <dgm:prSet presAssocID="{D911E653-04A2-466A-86C9-B3B533A43F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93BDB96-66A1-49A5-AD84-AE399770AD3B}" type="pres">
      <dgm:prSet presAssocID="{8444BD76-D642-4D9B-9633-9BD0167575CC}" presName="node" presStyleLbl="node1" presStyleIdx="0" presStyleCnt="7" custRadScaleRad="104770" custRadScaleInc="-11029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CB3F049-8A77-446D-9FA5-2C40AD310266}" type="pres">
      <dgm:prSet presAssocID="{8444BD76-D642-4D9B-9633-9BD0167575CC}" presName="spNode" presStyleCnt="0"/>
      <dgm:spPr/>
    </dgm:pt>
    <dgm:pt modelId="{F287D639-0E08-4061-A3C4-FB8E0BD62985}" type="pres">
      <dgm:prSet presAssocID="{B4E8B5A2-A349-4929-9863-CE8D4CBABFAF}" presName="sibTrans" presStyleLbl="sibTrans1D1" presStyleIdx="0" presStyleCnt="7"/>
      <dgm:spPr/>
      <dgm:t>
        <a:bodyPr/>
        <a:lstStyle/>
        <a:p>
          <a:endParaRPr lang="nl-BE"/>
        </a:p>
      </dgm:t>
    </dgm:pt>
    <dgm:pt modelId="{C64A3DF4-FFF9-43A2-838A-0C83056C957D}" type="pres">
      <dgm:prSet presAssocID="{0F6B3B85-BF92-4E9B-870D-845C68153921}" presName="node" presStyleLbl="node1" presStyleIdx="1" presStyleCnt="7" custRadScaleRad="105733" custRadScaleInc="-18137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D810D11-14B1-4E1C-81AC-CCD17931D730}" type="pres">
      <dgm:prSet presAssocID="{0F6B3B85-BF92-4E9B-870D-845C68153921}" presName="spNode" presStyleCnt="0"/>
      <dgm:spPr/>
    </dgm:pt>
    <dgm:pt modelId="{61588813-4D11-45D2-805E-95254F57C9B9}" type="pres">
      <dgm:prSet presAssocID="{2F977745-69AB-45E7-817E-4211733FBF1C}" presName="sibTrans" presStyleLbl="sibTrans1D1" presStyleIdx="1" presStyleCnt="7"/>
      <dgm:spPr/>
      <dgm:t>
        <a:bodyPr/>
        <a:lstStyle/>
        <a:p>
          <a:endParaRPr lang="nl-BE"/>
        </a:p>
      </dgm:t>
    </dgm:pt>
    <dgm:pt modelId="{31E6DFEF-3BFB-454C-A4E1-5BEDCFEAC34C}" type="pres">
      <dgm:prSet presAssocID="{63FB952D-E5CE-4BFE-A9DB-40BB8E403DBA}" presName="node" presStyleLbl="node1" presStyleIdx="2" presStyleCnt="7" custRadScaleRad="94611" custRadScaleInc="-23405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694E698-FF0F-45BB-A6A4-30AF9C8001CC}" type="pres">
      <dgm:prSet presAssocID="{63FB952D-E5CE-4BFE-A9DB-40BB8E403DBA}" presName="spNode" presStyleCnt="0"/>
      <dgm:spPr/>
    </dgm:pt>
    <dgm:pt modelId="{19795693-0BE4-4226-BE6C-0BCAC53E0514}" type="pres">
      <dgm:prSet presAssocID="{069EDC84-68B9-46B0-944A-5CDB199055DD}" presName="sibTrans" presStyleLbl="sibTrans1D1" presStyleIdx="2" presStyleCnt="7"/>
      <dgm:spPr/>
      <dgm:t>
        <a:bodyPr/>
        <a:lstStyle/>
        <a:p>
          <a:endParaRPr lang="nl-BE"/>
        </a:p>
      </dgm:t>
    </dgm:pt>
    <dgm:pt modelId="{D919007A-696C-410A-9F2D-4C23EC8C5A86}" type="pres">
      <dgm:prSet presAssocID="{763C138F-F9EF-43CB-A00C-94AEBDA6BB38}" presName="node" presStyleLbl="node1" presStyleIdx="3" presStyleCnt="7" custRadScaleRad="93448" custRadScaleInc="-22497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E12B1B0-6131-4076-87F7-B96BECF74BB0}" type="pres">
      <dgm:prSet presAssocID="{763C138F-F9EF-43CB-A00C-94AEBDA6BB38}" presName="spNode" presStyleCnt="0"/>
      <dgm:spPr/>
    </dgm:pt>
    <dgm:pt modelId="{A23CCF76-01B4-482D-B5BE-AFA189A138D9}" type="pres">
      <dgm:prSet presAssocID="{320746FC-1C48-417E-A1C8-29D33FEB22A9}" presName="sibTrans" presStyleLbl="sibTrans1D1" presStyleIdx="3" presStyleCnt="7"/>
      <dgm:spPr/>
      <dgm:t>
        <a:bodyPr/>
        <a:lstStyle/>
        <a:p>
          <a:endParaRPr lang="nl-BE"/>
        </a:p>
      </dgm:t>
    </dgm:pt>
    <dgm:pt modelId="{893E1740-E514-41FC-BE79-F2F2D5E36338}" type="pres">
      <dgm:prSet presAssocID="{C57FAA47-FA56-4EC9-A57D-081FC10588A1}" presName="node" presStyleLbl="node1" presStyleIdx="4" presStyleCnt="7" custRadScaleRad="88632" custRadScaleInc="-1555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4989F89-8851-44FB-BE58-AF4BFC43ADBC}" type="pres">
      <dgm:prSet presAssocID="{C57FAA47-FA56-4EC9-A57D-081FC10588A1}" presName="spNode" presStyleCnt="0"/>
      <dgm:spPr/>
    </dgm:pt>
    <dgm:pt modelId="{DAACA4A5-FDF7-4434-AC56-1CD456A0FCC3}" type="pres">
      <dgm:prSet presAssocID="{34C779EB-CE4A-416B-8B8C-DA47657DF04A}" presName="sibTrans" presStyleLbl="sibTrans1D1" presStyleIdx="4" presStyleCnt="7"/>
      <dgm:spPr/>
      <dgm:t>
        <a:bodyPr/>
        <a:lstStyle/>
        <a:p>
          <a:endParaRPr lang="nl-BE"/>
        </a:p>
      </dgm:t>
    </dgm:pt>
    <dgm:pt modelId="{F661FFC4-D906-4196-BFC4-4585710ADE9F}" type="pres">
      <dgm:prSet presAssocID="{3BE7246F-8EFA-46DD-BE9E-9645C1DDD5D3}" presName="node" presStyleLbl="node1" presStyleIdx="5" presStyleCnt="7" custRadScaleRad="91201" custRadScaleInc="-7948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93FFE8-831E-4972-B6D4-7DA0C2D5CD12}" type="pres">
      <dgm:prSet presAssocID="{3BE7246F-8EFA-46DD-BE9E-9645C1DDD5D3}" presName="spNode" presStyleCnt="0"/>
      <dgm:spPr/>
    </dgm:pt>
    <dgm:pt modelId="{0267DD53-3DD2-45A8-A8E5-22C9E546718A}" type="pres">
      <dgm:prSet presAssocID="{B484BBCF-E376-40A5-B5E7-38EE12DEDD66}" presName="sibTrans" presStyleLbl="sibTrans1D1" presStyleIdx="5" presStyleCnt="7"/>
      <dgm:spPr/>
      <dgm:t>
        <a:bodyPr/>
        <a:lstStyle/>
        <a:p>
          <a:endParaRPr lang="nl-BE"/>
        </a:p>
      </dgm:t>
    </dgm:pt>
    <dgm:pt modelId="{7803C036-0DAC-4EC3-887F-75E4B0F4E37D}" type="pres">
      <dgm:prSet presAssocID="{4E2E9ED9-04C2-40C5-8235-F631F29EF2A5}" presName="node" presStyleLbl="node1" presStyleIdx="6" presStyleCnt="7" custRadScaleRad="92558" custRadScaleInc="-6232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39D2513-B02A-4586-8A0C-7546C90A72ED}" type="pres">
      <dgm:prSet presAssocID="{4E2E9ED9-04C2-40C5-8235-F631F29EF2A5}" presName="spNode" presStyleCnt="0"/>
      <dgm:spPr/>
    </dgm:pt>
    <dgm:pt modelId="{739574FF-01C1-47C0-8FFA-D0457270CBCA}" type="pres">
      <dgm:prSet presAssocID="{396C328E-1C77-4B6D-9A21-A8F4BB515A41}" presName="sibTrans" presStyleLbl="sibTrans1D1" presStyleIdx="6" presStyleCnt="7"/>
      <dgm:spPr/>
      <dgm:t>
        <a:bodyPr/>
        <a:lstStyle/>
        <a:p>
          <a:endParaRPr lang="nl-BE"/>
        </a:p>
      </dgm:t>
    </dgm:pt>
  </dgm:ptLst>
  <dgm:cxnLst>
    <dgm:cxn modelId="{9BCFA059-3E27-4528-9153-473E3C72E420}" type="presOf" srcId="{396C328E-1C77-4B6D-9A21-A8F4BB515A41}" destId="{739574FF-01C1-47C0-8FFA-D0457270CBCA}" srcOrd="0" destOrd="0" presId="urn:microsoft.com/office/officeart/2005/8/layout/cycle5"/>
    <dgm:cxn modelId="{FAA1A1A4-4FA3-421C-9182-99F2C7445F9B}" srcId="{D911E653-04A2-466A-86C9-B3B533A43F41}" destId="{8444BD76-D642-4D9B-9633-9BD0167575CC}" srcOrd="0" destOrd="0" parTransId="{44B5EFE7-7B46-41C0-AAAA-79A5CAD5DD9F}" sibTransId="{B4E8B5A2-A349-4929-9863-CE8D4CBABFAF}"/>
    <dgm:cxn modelId="{C404616A-674A-4DB3-8DE1-4B8B96F6FA0A}" type="presOf" srcId="{3BE7246F-8EFA-46DD-BE9E-9645C1DDD5D3}" destId="{F661FFC4-D906-4196-BFC4-4585710ADE9F}" srcOrd="0" destOrd="0" presId="urn:microsoft.com/office/officeart/2005/8/layout/cycle5"/>
    <dgm:cxn modelId="{F2AC0A3B-0A88-4E21-A873-DA07918E6E8F}" srcId="{D911E653-04A2-466A-86C9-B3B533A43F41}" destId="{4E2E9ED9-04C2-40C5-8235-F631F29EF2A5}" srcOrd="6" destOrd="0" parTransId="{C252F149-1FA7-447D-A0F9-23C636E3D393}" sibTransId="{396C328E-1C77-4B6D-9A21-A8F4BB515A41}"/>
    <dgm:cxn modelId="{746CC8FC-07D4-4B0D-85C2-DF02F2E61303}" type="presOf" srcId="{8444BD76-D642-4D9B-9633-9BD0167575CC}" destId="{293BDB96-66A1-49A5-AD84-AE399770AD3B}" srcOrd="0" destOrd="0" presId="urn:microsoft.com/office/officeart/2005/8/layout/cycle5"/>
    <dgm:cxn modelId="{51787422-32FE-4FB3-8AB5-8321E2794D8C}" type="presOf" srcId="{34C779EB-CE4A-416B-8B8C-DA47657DF04A}" destId="{DAACA4A5-FDF7-4434-AC56-1CD456A0FCC3}" srcOrd="0" destOrd="0" presId="urn:microsoft.com/office/officeart/2005/8/layout/cycle5"/>
    <dgm:cxn modelId="{1F1DE5B3-555E-47B3-B961-542ED4BD569C}" type="presOf" srcId="{C57FAA47-FA56-4EC9-A57D-081FC10588A1}" destId="{893E1740-E514-41FC-BE79-F2F2D5E36338}" srcOrd="0" destOrd="0" presId="urn:microsoft.com/office/officeart/2005/8/layout/cycle5"/>
    <dgm:cxn modelId="{4BC879D0-03A9-4EBD-9954-8AE95F1BE1B5}" srcId="{D911E653-04A2-466A-86C9-B3B533A43F41}" destId="{3BE7246F-8EFA-46DD-BE9E-9645C1DDD5D3}" srcOrd="5" destOrd="0" parTransId="{02367D7B-0A91-49CE-8868-9B475FD7F69B}" sibTransId="{B484BBCF-E376-40A5-B5E7-38EE12DEDD66}"/>
    <dgm:cxn modelId="{D202638E-B05E-4887-9697-FDFF5DE85918}" type="presOf" srcId="{2F977745-69AB-45E7-817E-4211733FBF1C}" destId="{61588813-4D11-45D2-805E-95254F57C9B9}" srcOrd="0" destOrd="0" presId="urn:microsoft.com/office/officeart/2005/8/layout/cycle5"/>
    <dgm:cxn modelId="{A1AFD334-403E-42FC-9E81-FF879F16687A}" type="presOf" srcId="{B484BBCF-E376-40A5-B5E7-38EE12DEDD66}" destId="{0267DD53-3DD2-45A8-A8E5-22C9E546718A}" srcOrd="0" destOrd="0" presId="urn:microsoft.com/office/officeart/2005/8/layout/cycle5"/>
    <dgm:cxn modelId="{71426499-99CF-47AD-84D5-456366D7C577}" type="presOf" srcId="{320746FC-1C48-417E-A1C8-29D33FEB22A9}" destId="{A23CCF76-01B4-482D-B5BE-AFA189A138D9}" srcOrd="0" destOrd="0" presId="urn:microsoft.com/office/officeart/2005/8/layout/cycle5"/>
    <dgm:cxn modelId="{6ABB5F03-AD8D-4AB7-B0A5-8FB0D9E6DB15}" srcId="{D911E653-04A2-466A-86C9-B3B533A43F41}" destId="{C57FAA47-FA56-4EC9-A57D-081FC10588A1}" srcOrd="4" destOrd="0" parTransId="{28343D74-B20B-4185-840B-B599E4A2BD27}" sibTransId="{34C779EB-CE4A-416B-8B8C-DA47657DF04A}"/>
    <dgm:cxn modelId="{6AB0728C-3FF2-42C7-AA3A-86C431667759}" type="presOf" srcId="{069EDC84-68B9-46B0-944A-5CDB199055DD}" destId="{19795693-0BE4-4226-BE6C-0BCAC53E0514}" srcOrd="0" destOrd="0" presId="urn:microsoft.com/office/officeart/2005/8/layout/cycle5"/>
    <dgm:cxn modelId="{E1058ECA-BB55-49D2-9F03-64F00F035EE2}" type="presOf" srcId="{763C138F-F9EF-43CB-A00C-94AEBDA6BB38}" destId="{D919007A-696C-410A-9F2D-4C23EC8C5A86}" srcOrd="0" destOrd="0" presId="urn:microsoft.com/office/officeart/2005/8/layout/cycle5"/>
    <dgm:cxn modelId="{359490A9-9603-4B91-B08B-80EC025F7845}" type="presOf" srcId="{D911E653-04A2-466A-86C9-B3B533A43F41}" destId="{6ED1D4FA-D5EC-4D33-A4B4-5F05958B27DC}" srcOrd="0" destOrd="0" presId="urn:microsoft.com/office/officeart/2005/8/layout/cycle5"/>
    <dgm:cxn modelId="{294DD235-AA2E-426B-9701-1243E23299D9}" type="presOf" srcId="{0F6B3B85-BF92-4E9B-870D-845C68153921}" destId="{C64A3DF4-FFF9-43A2-838A-0C83056C957D}" srcOrd="0" destOrd="0" presId="urn:microsoft.com/office/officeart/2005/8/layout/cycle5"/>
    <dgm:cxn modelId="{F00BF510-F304-49F0-B251-4D4DA0244856}" srcId="{D911E653-04A2-466A-86C9-B3B533A43F41}" destId="{763C138F-F9EF-43CB-A00C-94AEBDA6BB38}" srcOrd="3" destOrd="0" parTransId="{73E34E91-7E1B-40F8-B8B4-3CAB2AA29C21}" sibTransId="{320746FC-1C48-417E-A1C8-29D33FEB22A9}"/>
    <dgm:cxn modelId="{D0433D95-79E7-48D7-86E8-E28F498A097A}" type="presOf" srcId="{4E2E9ED9-04C2-40C5-8235-F631F29EF2A5}" destId="{7803C036-0DAC-4EC3-887F-75E4B0F4E37D}" srcOrd="0" destOrd="0" presId="urn:microsoft.com/office/officeart/2005/8/layout/cycle5"/>
    <dgm:cxn modelId="{CAF51066-E332-40D7-B63A-CD1B72D7CC77}" type="presOf" srcId="{63FB952D-E5CE-4BFE-A9DB-40BB8E403DBA}" destId="{31E6DFEF-3BFB-454C-A4E1-5BEDCFEAC34C}" srcOrd="0" destOrd="0" presId="urn:microsoft.com/office/officeart/2005/8/layout/cycle5"/>
    <dgm:cxn modelId="{1BD9BFF8-AEB4-4ECF-989F-1B385BEEA85C}" srcId="{D911E653-04A2-466A-86C9-B3B533A43F41}" destId="{63FB952D-E5CE-4BFE-A9DB-40BB8E403DBA}" srcOrd="2" destOrd="0" parTransId="{947E127E-0A20-4869-B15E-0AAB7E78252D}" sibTransId="{069EDC84-68B9-46B0-944A-5CDB199055DD}"/>
    <dgm:cxn modelId="{A2183D15-458C-4B22-9511-8C1D197866C4}" type="presOf" srcId="{B4E8B5A2-A349-4929-9863-CE8D4CBABFAF}" destId="{F287D639-0E08-4061-A3C4-FB8E0BD62985}" srcOrd="0" destOrd="0" presId="urn:microsoft.com/office/officeart/2005/8/layout/cycle5"/>
    <dgm:cxn modelId="{376CD324-1EA9-4C07-8AEB-AD6600C42579}" srcId="{D911E653-04A2-466A-86C9-B3B533A43F41}" destId="{0F6B3B85-BF92-4E9B-870D-845C68153921}" srcOrd="1" destOrd="0" parTransId="{9D857C0D-2D86-4A0C-B93F-C130240C7763}" sibTransId="{2F977745-69AB-45E7-817E-4211733FBF1C}"/>
    <dgm:cxn modelId="{2BD5C4B8-AAEE-4219-8C17-C8FA55C27EF4}" type="presParOf" srcId="{6ED1D4FA-D5EC-4D33-A4B4-5F05958B27DC}" destId="{293BDB96-66A1-49A5-AD84-AE399770AD3B}" srcOrd="0" destOrd="0" presId="urn:microsoft.com/office/officeart/2005/8/layout/cycle5"/>
    <dgm:cxn modelId="{BACB9558-89C0-42B5-81AB-6C6DDF624736}" type="presParOf" srcId="{6ED1D4FA-D5EC-4D33-A4B4-5F05958B27DC}" destId="{6CB3F049-8A77-446D-9FA5-2C40AD310266}" srcOrd="1" destOrd="0" presId="urn:microsoft.com/office/officeart/2005/8/layout/cycle5"/>
    <dgm:cxn modelId="{7BF89D41-1762-486E-A47E-B8666B31D325}" type="presParOf" srcId="{6ED1D4FA-D5EC-4D33-A4B4-5F05958B27DC}" destId="{F287D639-0E08-4061-A3C4-FB8E0BD62985}" srcOrd="2" destOrd="0" presId="urn:microsoft.com/office/officeart/2005/8/layout/cycle5"/>
    <dgm:cxn modelId="{8DC47DE5-B5BF-4786-8A34-3E97DBDD64A8}" type="presParOf" srcId="{6ED1D4FA-D5EC-4D33-A4B4-5F05958B27DC}" destId="{C64A3DF4-FFF9-43A2-838A-0C83056C957D}" srcOrd="3" destOrd="0" presId="urn:microsoft.com/office/officeart/2005/8/layout/cycle5"/>
    <dgm:cxn modelId="{350C2EE6-555E-4A18-8F7D-F469D71B1B5A}" type="presParOf" srcId="{6ED1D4FA-D5EC-4D33-A4B4-5F05958B27DC}" destId="{DD810D11-14B1-4E1C-81AC-CCD17931D730}" srcOrd="4" destOrd="0" presId="urn:microsoft.com/office/officeart/2005/8/layout/cycle5"/>
    <dgm:cxn modelId="{733A73D7-E68B-4E8C-8E1E-19C768961DFD}" type="presParOf" srcId="{6ED1D4FA-D5EC-4D33-A4B4-5F05958B27DC}" destId="{61588813-4D11-45D2-805E-95254F57C9B9}" srcOrd="5" destOrd="0" presId="urn:microsoft.com/office/officeart/2005/8/layout/cycle5"/>
    <dgm:cxn modelId="{FB66B4E5-16A5-4B7B-963F-FBC9078BE70C}" type="presParOf" srcId="{6ED1D4FA-D5EC-4D33-A4B4-5F05958B27DC}" destId="{31E6DFEF-3BFB-454C-A4E1-5BEDCFEAC34C}" srcOrd="6" destOrd="0" presId="urn:microsoft.com/office/officeart/2005/8/layout/cycle5"/>
    <dgm:cxn modelId="{FB60BBBD-D38E-4681-9403-EA2FF26044A7}" type="presParOf" srcId="{6ED1D4FA-D5EC-4D33-A4B4-5F05958B27DC}" destId="{7694E698-FF0F-45BB-A6A4-30AF9C8001CC}" srcOrd="7" destOrd="0" presId="urn:microsoft.com/office/officeart/2005/8/layout/cycle5"/>
    <dgm:cxn modelId="{70D16B43-21ED-4E88-914C-A614856486A8}" type="presParOf" srcId="{6ED1D4FA-D5EC-4D33-A4B4-5F05958B27DC}" destId="{19795693-0BE4-4226-BE6C-0BCAC53E0514}" srcOrd="8" destOrd="0" presId="urn:microsoft.com/office/officeart/2005/8/layout/cycle5"/>
    <dgm:cxn modelId="{6995779B-2A13-4302-8EA2-04599ECFA853}" type="presParOf" srcId="{6ED1D4FA-D5EC-4D33-A4B4-5F05958B27DC}" destId="{D919007A-696C-410A-9F2D-4C23EC8C5A86}" srcOrd="9" destOrd="0" presId="urn:microsoft.com/office/officeart/2005/8/layout/cycle5"/>
    <dgm:cxn modelId="{5276990F-E7E5-464B-BCA5-5D9B4E35954A}" type="presParOf" srcId="{6ED1D4FA-D5EC-4D33-A4B4-5F05958B27DC}" destId="{5E12B1B0-6131-4076-87F7-B96BECF74BB0}" srcOrd="10" destOrd="0" presId="urn:microsoft.com/office/officeart/2005/8/layout/cycle5"/>
    <dgm:cxn modelId="{E70E66B6-6E11-44C6-A3FA-A3C8C2C8700D}" type="presParOf" srcId="{6ED1D4FA-D5EC-4D33-A4B4-5F05958B27DC}" destId="{A23CCF76-01B4-482D-B5BE-AFA189A138D9}" srcOrd="11" destOrd="0" presId="urn:microsoft.com/office/officeart/2005/8/layout/cycle5"/>
    <dgm:cxn modelId="{C565E8B9-1BC1-42FB-A1E5-B42663106444}" type="presParOf" srcId="{6ED1D4FA-D5EC-4D33-A4B4-5F05958B27DC}" destId="{893E1740-E514-41FC-BE79-F2F2D5E36338}" srcOrd="12" destOrd="0" presId="urn:microsoft.com/office/officeart/2005/8/layout/cycle5"/>
    <dgm:cxn modelId="{DB81E979-7B58-4130-AAC4-C896BC041054}" type="presParOf" srcId="{6ED1D4FA-D5EC-4D33-A4B4-5F05958B27DC}" destId="{E4989F89-8851-44FB-BE58-AF4BFC43ADBC}" srcOrd="13" destOrd="0" presId="urn:microsoft.com/office/officeart/2005/8/layout/cycle5"/>
    <dgm:cxn modelId="{A13B0F7C-4CA8-4457-A2B6-B1A32D2F3128}" type="presParOf" srcId="{6ED1D4FA-D5EC-4D33-A4B4-5F05958B27DC}" destId="{DAACA4A5-FDF7-4434-AC56-1CD456A0FCC3}" srcOrd="14" destOrd="0" presId="urn:microsoft.com/office/officeart/2005/8/layout/cycle5"/>
    <dgm:cxn modelId="{6AD3ED28-9DA6-4855-88A4-D54E8E1851DD}" type="presParOf" srcId="{6ED1D4FA-D5EC-4D33-A4B4-5F05958B27DC}" destId="{F661FFC4-D906-4196-BFC4-4585710ADE9F}" srcOrd="15" destOrd="0" presId="urn:microsoft.com/office/officeart/2005/8/layout/cycle5"/>
    <dgm:cxn modelId="{5F3AA061-5739-48B6-AA1F-A67EA1CFA4A7}" type="presParOf" srcId="{6ED1D4FA-D5EC-4D33-A4B4-5F05958B27DC}" destId="{CE93FFE8-831E-4972-B6D4-7DA0C2D5CD12}" srcOrd="16" destOrd="0" presId="urn:microsoft.com/office/officeart/2005/8/layout/cycle5"/>
    <dgm:cxn modelId="{77D79EE4-7B2A-4463-90DF-EA9CEB200D8A}" type="presParOf" srcId="{6ED1D4FA-D5EC-4D33-A4B4-5F05958B27DC}" destId="{0267DD53-3DD2-45A8-A8E5-22C9E546718A}" srcOrd="17" destOrd="0" presId="urn:microsoft.com/office/officeart/2005/8/layout/cycle5"/>
    <dgm:cxn modelId="{91EBBC6B-4BE1-4B93-9CCC-D497BCCA37EA}" type="presParOf" srcId="{6ED1D4FA-D5EC-4D33-A4B4-5F05958B27DC}" destId="{7803C036-0DAC-4EC3-887F-75E4B0F4E37D}" srcOrd="18" destOrd="0" presId="urn:microsoft.com/office/officeart/2005/8/layout/cycle5"/>
    <dgm:cxn modelId="{0F111B21-4751-4D02-97EA-939B25FFA789}" type="presParOf" srcId="{6ED1D4FA-D5EC-4D33-A4B4-5F05958B27DC}" destId="{F39D2513-B02A-4586-8A0C-7546C90A72ED}" srcOrd="19" destOrd="0" presId="urn:microsoft.com/office/officeart/2005/8/layout/cycle5"/>
    <dgm:cxn modelId="{FC276D2A-5544-4A8E-84EF-DD4639358EDD}" type="presParOf" srcId="{6ED1D4FA-D5EC-4D33-A4B4-5F05958B27DC}" destId="{739574FF-01C1-47C0-8FFA-D0457270CBCA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BDB96-66A1-49A5-AD84-AE399770AD3B}">
      <dsp:nvSpPr>
        <dsp:cNvPr id="0" name=""/>
        <dsp:cNvSpPr/>
      </dsp:nvSpPr>
      <dsp:spPr>
        <a:xfrm>
          <a:off x="2787409" y="25422"/>
          <a:ext cx="1389054" cy="902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noProof="0" dirty="0" smtClean="0"/>
            <a:t>Développement de la stratégie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1. Analyse contexte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2. Mission, vision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3. Objectifs</a:t>
          </a:r>
        </a:p>
      </dsp:txBody>
      <dsp:txXfrm>
        <a:off x="2831484" y="69497"/>
        <a:ext cx="1300904" cy="814735"/>
      </dsp:txXfrm>
    </dsp:sp>
    <dsp:sp modelId="{F287D639-0E08-4061-A3C4-FB8E0BD62985}">
      <dsp:nvSpPr>
        <dsp:cNvPr id="0" name=""/>
        <dsp:cNvSpPr/>
      </dsp:nvSpPr>
      <dsp:spPr>
        <a:xfrm>
          <a:off x="1929990" y="316084"/>
          <a:ext cx="5152126" cy="5152126"/>
        </a:xfrm>
        <a:custGeom>
          <a:avLst/>
          <a:gdLst/>
          <a:ahLst/>
          <a:cxnLst/>
          <a:rect l="0" t="0" r="0" b="0"/>
          <a:pathLst>
            <a:path>
              <a:moveTo>
                <a:pt x="2332425" y="11547"/>
              </a:moveTo>
              <a:arcTo wR="2576063" hR="2576063" stAng="15874380" swAng="34695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A3DF4-FFF9-43A2-838A-0C83056C957D}">
      <dsp:nvSpPr>
        <dsp:cNvPr id="0" name=""/>
        <dsp:cNvSpPr/>
      </dsp:nvSpPr>
      <dsp:spPr>
        <a:xfrm>
          <a:off x="4608506" y="24757"/>
          <a:ext cx="1389054" cy="902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noProof="0" dirty="0" smtClean="0"/>
            <a:t>Planning stratégique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1. Carte stratégique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2. KPI’s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3. Initiatives</a:t>
          </a:r>
          <a:endParaRPr lang="fr-BE" sz="900" b="0" kern="1200" noProof="0" dirty="0"/>
        </a:p>
      </dsp:txBody>
      <dsp:txXfrm>
        <a:off x="4652581" y="68832"/>
        <a:ext cx="1300904" cy="814735"/>
      </dsp:txXfrm>
    </dsp:sp>
    <dsp:sp modelId="{61588813-4D11-45D2-805E-95254F57C9B9}">
      <dsp:nvSpPr>
        <dsp:cNvPr id="0" name=""/>
        <dsp:cNvSpPr/>
      </dsp:nvSpPr>
      <dsp:spPr>
        <a:xfrm>
          <a:off x="1137765" y="-527820"/>
          <a:ext cx="5152126" cy="5152126"/>
        </a:xfrm>
        <a:custGeom>
          <a:avLst/>
          <a:gdLst/>
          <a:ahLst/>
          <a:cxnLst/>
          <a:rect l="0" t="0" r="0" b="0"/>
          <a:pathLst>
            <a:path>
              <a:moveTo>
                <a:pt x="4916693" y="1500167"/>
              </a:moveTo>
              <a:arcTo wR="2576063" hR="2576063" stAng="20118818" swAng="51967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6DFEF-3BFB-454C-A4E1-5BEDCFEAC34C}">
      <dsp:nvSpPr>
        <dsp:cNvPr id="0" name=""/>
        <dsp:cNvSpPr/>
      </dsp:nvSpPr>
      <dsp:spPr>
        <a:xfrm>
          <a:off x="5828371" y="1462150"/>
          <a:ext cx="1389054" cy="902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noProof="0" dirty="0" smtClean="0"/>
            <a:t>Harmonisation de l’organisation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1. Niveau AG &amp; SE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2. Propre accents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3. Propre planning</a:t>
          </a:r>
        </a:p>
      </dsp:txBody>
      <dsp:txXfrm>
        <a:off x="5872446" y="1506225"/>
        <a:ext cx="1300904" cy="814735"/>
      </dsp:txXfrm>
    </dsp:sp>
    <dsp:sp modelId="{19795693-0BE4-4226-BE6C-0BCAC53E0514}">
      <dsp:nvSpPr>
        <dsp:cNvPr id="0" name=""/>
        <dsp:cNvSpPr/>
      </dsp:nvSpPr>
      <dsp:spPr>
        <a:xfrm>
          <a:off x="1621370" y="394978"/>
          <a:ext cx="5152126" cy="5152126"/>
        </a:xfrm>
        <a:custGeom>
          <a:avLst/>
          <a:gdLst/>
          <a:ahLst/>
          <a:cxnLst/>
          <a:rect l="0" t="0" r="0" b="0"/>
          <a:pathLst>
            <a:path>
              <a:moveTo>
                <a:pt x="5127005" y="2217178"/>
              </a:moveTo>
              <a:arcTo wR="2576063" hR="2576063" stAng="21119507" swAng="102477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9007A-696C-410A-9F2D-4C23EC8C5A86}">
      <dsp:nvSpPr>
        <dsp:cNvPr id="0" name=""/>
        <dsp:cNvSpPr/>
      </dsp:nvSpPr>
      <dsp:spPr>
        <a:xfrm>
          <a:off x="5830756" y="3623399"/>
          <a:ext cx="1389054" cy="902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noProof="0" dirty="0" smtClean="0"/>
            <a:t>Planning opérationnel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1. Annuel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2. Exécution Ca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3. Screening </a:t>
          </a:r>
          <a:r>
            <a:rPr lang="fr-BE" sz="900" b="0" kern="1200" noProof="0" dirty="0" err="1" smtClean="0"/>
            <a:t>buca’s</a:t>
          </a:r>
          <a:endParaRPr lang="fr-BE" sz="900" b="0" kern="1200" noProof="0" dirty="0" smtClean="0"/>
        </a:p>
      </dsp:txBody>
      <dsp:txXfrm>
        <a:off x="5874831" y="3667474"/>
        <a:ext cx="1300904" cy="814735"/>
      </dsp:txXfrm>
    </dsp:sp>
    <dsp:sp modelId="{A23CCF76-01B4-482D-B5BE-AFA189A138D9}">
      <dsp:nvSpPr>
        <dsp:cNvPr id="0" name=""/>
        <dsp:cNvSpPr/>
      </dsp:nvSpPr>
      <dsp:spPr>
        <a:xfrm>
          <a:off x="1844663" y="128793"/>
          <a:ext cx="5152126" cy="5152126"/>
        </a:xfrm>
        <a:custGeom>
          <a:avLst/>
          <a:gdLst/>
          <a:ahLst/>
          <a:cxnLst/>
          <a:rect l="0" t="0" r="0" b="0"/>
          <a:pathLst>
            <a:path>
              <a:moveTo>
                <a:pt x="4199918" y="4575862"/>
              </a:moveTo>
              <a:arcTo wR="2576063" hR="2576063" stAng="3055384" swAng="108729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E1740-E514-41FC-BE79-F2F2D5E36338}">
      <dsp:nvSpPr>
        <dsp:cNvPr id="0" name=""/>
        <dsp:cNvSpPr/>
      </dsp:nvSpPr>
      <dsp:spPr>
        <a:xfrm>
          <a:off x="3699636" y="4861649"/>
          <a:ext cx="1389054" cy="902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noProof="0" dirty="0" smtClean="0"/>
            <a:t>Exécution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1. Projets (stratégie)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2. Processus (</a:t>
          </a:r>
          <a:r>
            <a:rPr lang="fr-BE" sz="900" b="0" kern="1200" noProof="0" dirty="0" err="1" smtClean="0"/>
            <a:t>day</a:t>
          </a:r>
          <a:r>
            <a:rPr lang="fr-BE" sz="900" b="0" kern="1200" noProof="0" dirty="0" smtClean="0"/>
            <a:t>-to-</a:t>
          </a:r>
          <a:r>
            <a:rPr lang="fr-BE" sz="900" b="0" kern="1200" noProof="0" dirty="0" err="1" smtClean="0"/>
            <a:t>day</a:t>
          </a:r>
          <a:r>
            <a:rPr lang="fr-BE" sz="900" b="0" kern="1200" noProof="0" dirty="0" smtClean="0"/>
            <a:t>)</a:t>
          </a:r>
          <a:endParaRPr lang="fr-BE" sz="900" b="0" kern="1200" noProof="0" dirty="0"/>
        </a:p>
      </dsp:txBody>
      <dsp:txXfrm>
        <a:off x="3743711" y="4905724"/>
        <a:ext cx="1300904" cy="814735"/>
      </dsp:txXfrm>
    </dsp:sp>
    <dsp:sp modelId="{DAACA4A5-FDF7-4434-AC56-1CD456A0FCC3}">
      <dsp:nvSpPr>
        <dsp:cNvPr id="0" name=""/>
        <dsp:cNvSpPr/>
      </dsp:nvSpPr>
      <dsp:spPr>
        <a:xfrm>
          <a:off x="1822140" y="161280"/>
          <a:ext cx="5152126" cy="5152126"/>
        </a:xfrm>
        <a:custGeom>
          <a:avLst/>
          <a:gdLst/>
          <a:ahLst/>
          <a:cxnLst/>
          <a:rect l="0" t="0" r="0" b="0"/>
          <a:pathLst>
            <a:path>
              <a:moveTo>
                <a:pt x="1623464" y="4969524"/>
              </a:moveTo>
              <a:arcTo wR="2576063" hR="2576063" stAng="6702155" swAng="109517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1FFC4-D906-4196-BFC4-4585710ADE9F}">
      <dsp:nvSpPr>
        <dsp:cNvPr id="0" name=""/>
        <dsp:cNvSpPr/>
      </dsp:nvSpPr>
      <dsp:spPr>
        <a:xfrm>
          <a:off x="1559084" y="3626402"/>
          <a:ext cx="1389054" cy="902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noProof="0" dirty="0" smtClean="0"/>
            <a:t>Monitoring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1. Stratégique: business </a:t>
          </a:r>
          <a:r>
            <a:rPr lang="fr-BE" sz="900" b="0" kern="1200" noProof="0" dirty="0" err="1" smtClean="0"/>
            <a:t>reviews</a:t>
          </a:r>
          <a:endParaRPr lang="fr-BE" sz="900" b="0" kern="1200" noProof="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2. Opérationnel: KPI’s &amp; chiffres clés</a:t>
          </a:r>
        </a:p>
      </dsp:txBody>
      <dsp:txXfrm>
        <a:off x="1603159" y="3670477"/>
        <a:ext cx="1300904" cy="814735"/>
      </dsp:txXfrm>
    </dsp:sp>
    <dsp:sp modelId="{0267DD53-3DD2-45A8-A8E5-22C9E546718A}">
      <dsp:nvSpPr>
        <dsp:cNvPr id="0" name=""/>
        <dsp:cNvSpPr/>
      </dsp:nvSpPr>
      <dsp:spPr>
        <a:xfrm>
          <a:off x="1996711" y="385434"/>
          <a:ext cx="5152126" cy="5152126"/>
        </a:xfrm>
        <a:custGeom>
          <a:avLst/>
          <a:gdLst/>
          <a:ahLst/>
          <a:cxnLst/>
          <a:rect l="0" t="0" r="0" b="0"/>
          <a:pathLst>
            <a:path>
              <a:moveTo>
                <a:pt x="34242" y="2994691"/>
              </a:moveTo>
              <a:arcTo wR="2576063" hR="2576063" stAng="10238853" swAng="102620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3C036-0DAC-4EC3-887F-75E4B0F4E37D}">
      <dsp:nvSpPr>
        <dsp:cNvPr id="0" name=""/>
        <dsp:cNvSpPr/>
      </dsp:nvSpPr>
      <dsp:spPr>
        <a:xfrm>
          <a:off x="1554490" y="1463520"/>
          <a:ext cx="1389054" cy="902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noProof="0" dirty="0" smtClean="0"/>
            <a:t>Analyse &amp; correction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1. Analyse de l’environnement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0" kern="1200" noProof="0" dirty="0" smtClean="0"/>
            <a:t>2. Actualisation stratégie?</a:t>
          </a:r>
          <a:endParaRPr lang="fr-BE" sz="900" b="0" kern="1200" noProof="0" dirty="0"/>
        </a:p>
      </dsp:txBody>
      <dsp:txXfrm>
        <a:off x="1598565" y="1507595"/>
        <a:ext cx="1300904" cy="814735"/>
      </dsp:txXfrm>
    </dsp:sp>
    <dsp:sp modelId="{739574FF-01C1-47C0-8FFA-D0457270CBCA}">
      <dsp:nvSpPr>
        <dsp:cNvPr id="0" name=""/>
        <dsp:cNvSpPr/>
      </dsp:nvSpPr>
      <dsp:spPr>
        <a:xfrm>
          <a:off x="2498232" y="-555991"/>
          <a:ext cx="5152126" cy="5152126"/>
        </a:xfrm>
        <a:custGeom>
          <a:avLst/>
          <a:gdLst/>
          <a:ahLst/>
          <a:cxnLst/>
          <a:rect l="0" t="0" r="0" b="0"/>
          <a:pathLst>
            <a:path>
              <a:moveTo>
                <a:pt x="93149" y="1889594"/>
              </a:moveTo>
              <a:arcTo wR="2576063" hR="2576063" stAng="11727294" swAng="53856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97E8D-036E-4B3E-A0F6-F4E22B9C6563}" type="datetimeFigureOut">
              <a:rPr lang="nl-BE" smtClean="0"/>
              <a:t>9/06/2016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BC9F6-75FD-443B-AA6B-46D38A05775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8791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DFD9B-34DA-442C-8D16-1AE17CBCC2D4}" type="datetimeFigureOut">
              <a:rPr lang="nl-BE" smtClean="0"/>
              <a:t>9/06/2016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F740E-4736-4DE0-8F91-DF079F884408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20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740E-4736-4DE0-8F91-DF079F88440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639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D65A-066E-498F-94AD-7C961316D8D0}" type="datetime1">
              <a:rPr lang="nl-BE" smtClean="0"/>
              <a:t>9/06/2016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4E44F4-1AC1-4D19-80A4-02BBDADC1F53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A715-A102-4AF7-94EB-6319675E38CD}" type="datetime1">
              <a:rPr lang="nl-BE" smtClean="0"/>
              <a:t>9/06/2016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342E-BE98-402E-BD9F-0E0ED492BB7D}" type="datetime1">
              <a:rPr lang="nl-BE" smtClean="0"/>
              <a:t>9/06/2016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119" y="482601"/>
            <a:ext cx="8362950" cy="29051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383931" y="1123951"/>
            <a:ext cx="8376138" cy="5184775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</a:rPr>
              <a:t>Location/Filename/Unit/Author/Assistant (Change via 'View -  Header and Footer')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</a:rPr>
              <a:t>- </a:t>
            </a:r>
            <a:fld id="{1609EED8-391E-4C48-8F66-48468BC41BB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r>
              <a:rPr lang="nl-NL">
                <a:solidFill>
                  <a:prstClr val="black">
                    <a:tint val="75000"/>
                  </a:prstClr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713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3C55-09C7-4076-B13A-E5AB8EABB8E1}" type="datetime1">
              <a:rPr lang="nl-BE" smtClean="0"/>
              <a:t>9/06/2016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FE3F-F253-4291-BB5F-B456E56953A1}" type="datetime1">
              <a:rPr lang="nl-BE" smtClean="0"/>
              <a:t>9/06/2016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‹N°›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C261-07ED-43BC-A5CD-6211E2259627}" type="datetime1">
              <a:rPr lang="nl-BE" smtClean="0"/>
              <a:t>9/06/2016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EB7-7D87-4A90-95B7-2B22C60FC8F5}" type="datetime1">
              <a:rPr lang="nl-BE" smtClean="0"/>
              <a:t>9/06/2016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A113-9D97-422A-B8A9-5E43A8068E7E}" type="datetime1">
              <a:rPr lang="nl-BE" smtClean="0"/>
              <a:t>9/06/2016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5A77-F574-4D53-BB08-F4E943DAE3F1}" type="datetime1">
              <a:rPr lang="nl-BE" smtClean="0"/>
              <a:t>9/06/2016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2782-85A8-4C8A-8155-C930E3A4E63C}" type="datetime1">
              <a:rPr lang="nl-BE" smtClean="0"/>
              <a:t>9/06/2016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‹N°›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2B4-9493-4455-B329-946B47CF2A7D}" type="datetime1">
              <a:rPr lang="nl-BE" smtClean="0"/>
              <a:t>9/06/2016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4E44F4-1AC1-4D19-80A4-02BBDADC1F53}" type="slidenum">
              <a:rPr lang="nl-BE" smtClean="0"/>
              <a:t>‹N°›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3ED900-506F-4734-8A8B-2CD5AFE11D64}" type="datetime1">
              <a:rPr lang="nl-BE" smtClean="0"/>
              <a:t>9/06/2016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64E44F4-1AC1-4D19-80A4-02BBDADC1F53}" type="slidenum">
              <a:rPr lang="nl-BE" smtClean="0"/>
              <a:t>‹N°›</a:t>
            </a:fld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Reporting</a:t>
            </a:r>
            <a:r>
              <a:rPr lang="fr-BE" dirty="0" smtClean="0"/>
              <a:t> et monitoring</a:t>
            </a:r>
            <a:endParaRPr lang="fr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44" y="6242220"/>
            <a:ext cx="909985" cy="61578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42220"/>
            <a:ext cx="1847343" cy="615781"/>
          </a:xfrm>
          <a:prstGeom prst="rect">
            <a:avLst/>
          </a:prstGeom>
        </p:spPr>
      </p:pic>
      <p:pic>
        <p:nvPicPr>
          <p:cNvPr id="4" name="Tijdelijke aanduiding voor afbeelding 3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4" b="20804"/>
          <a:stretch>
            <a:fillRect/>
          </a:stretch>
        </p:blipFill>
        <p:spPr/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13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73820" cy="1371600"/>
          </a:xfrm>
        </p:spPr>
        <p:txBody>
          <a:bodyPr>
            <a:normAutofit/>
          </a:bodyPr>
          <a:lstStyle/>
          <a:p>
            <a:r>
              <a:rPr lang="nl-BE" dirty="0" err="1"/>
              <a:t>Contrôle</a:t>
            </a:r>
            <a:r>
              <a:rPr lang="nl-BE" dirty="0"/>
              <a:t> de </a:t>
            </a:r>
            <a:r>
              <a:rPr lang="nl-BE" dirty="0" err="1"/>
              <a:t>gestion</a:t>
            </a:r>
            <a:r>
              <a:rPr lang="nl-BE" dirty="0"/>
              <a:t> 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10</a:t>
            </a:fld>
            <a:endParaRPr lang="nl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59" y="1268760"/>
            <a:ext cx="6142261" cy="463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9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51104" cy="1371600"/>
          </a:xfrm>
        </p:spPr>
        <p:txBody>
          <a:bodyPr>
            <a:normAutofit/>
          </a:bodyPr>
          <a:lstStyle/>
          <a:p>
            <a:r>
              <a:rPr lang="fr-BE" dirty="0" err="1"/>
              <a:t>TRAduction</a:t>
            </a:r>
            <a:r>
              <a:rPr lang="fr-BE" dirty="0"/>
              <a:t> au sein de l’organisation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BE" dirty="0" smtClean="0"/>
              <a:t>En plus du </a:t>
            </a:r>
            <a:r>
              <a:rPr lang="fr-BE" dirty="0" err="1" smtClean="0"/>
              <a:t>reporting</a:t>
            </a:r>
            <a:r>
              <a:rPr lang="fr-BE" dirty="0" smtClean="0"/>
              <a:t> stratégique (business </a:t>
            </a:r>
            <a:r>
              <a:rPr lang="fr-BE" dirty="0" err="1" smtClean="0"/>
              <a:t>review</a:t>
            </a:r>
            <a:r>
              <a:rPr lang="fr-BE" dirty="0" smtClean="0"/>
              <a:t>)</a:t>
            </a:r>
          </a:p>
          <a:p>
            <a:endParaRPr lang="nl-B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BE" dirty="0" smtClean="0"/>
              <a:t>Monitoring opérationnel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dirty="0" smtClean="0"/>
              <a:t>Mise </a:t>
            </a:r>
            <a:r>
              <a:rPr lang="fr-FR" dirty="0"/>
              <a:t>en œuvre du cycle de gestion jusqu’au niveau utile le plus bas au sein de l’organisation </a:t>
            </a:r>
            <a:r>
              <a:rPr lang="nl-BE" dirty="0" smtClean="0">
                <a:sym typeface="Wingdings" pitchFamily="2" charset="2"/>
              </a:rPr>
              <a:t> Management cockpits (N-1, N-2, N-3 et </a:t>
            </a:r>
            <a:r>
              <a:rPr lang="fr-BE" dirty="0" smtClean="0">
                <a:sym typeface="Wingdings" pitchFamily="2" charset="2"/>
              </a:rPr>
              <a:t>tableaux</a:t>
            </a:r>
            <a:r>
              <a:rPr lang="nl-BE" dirty="0" smtClean="0">
                <a:sym typeface="Wingdings" pitchFamily="2" charset="2"/>
              </a:rPr>
              <a:t> de bord)</a:t>
            </a:r>
            <a:endParaRPr lang="nl-BE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fr-FR" dirty="0"/>
              <a:t>Automatisation du suivi du fonctionnement </a:t>
            </a:r>
            <a:r>
              <a:rPr lang="fr-FR" dirty="0" smtClean="0"/>
              <a:t>opérationnel dans </a:t>
            </a:r>
            <a:r>
              <a:rPr lang="fr-FR" dirty="0" err="1" smtClean="0"/>
              <a:t>Cognos</a:t>
            </a:r>
            <a:r>
              <a:rPr lang="fr-FR" dirty="0" smtClean="0"/>
              <a:t> (KPI et chiffres clés)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nl-BE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Liens dans les cycles d’</a:t>
            </a:r>
            <a:r>
              <a:rPr lang="fr-FR" dirty="0" err="1" smtClean="0"/>
              <a:t>évaluatio</a:t>
            </a:r>
            <a:r>
              <a:rPr lang="fr-FR" dirty="0" smtClean="0"/>
              <a:t> des dirigeants et collaborateurs</a:t>
            </a:r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41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voettekst 4"/>
          <p:cNvSpPr txBox="1">
            <a:spLocks noGrp="1"/>
          </p:cNvSpPr>
          <p:nvPr/>
        </p:nvSpPr>
        <p:spPr bwMode="auto">
          <a:xfrm>
            <a:off x="6084888" y="6308725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sz="1100">
              <a:solidFill>
                <a:srgbClr val="176E90"/>
              </a:solidFill>
              <a:latin typeface="Corbel" pitchFamily="34" charset="0"/>
            </a:endParaRPr>
          </a:p>
        </p:txBody>
      </p:sp>
      <p:sp>
        <p:nvSpPr>
          <p:cNvPr id="51203" name="Rectangle 8"/>
          <p:cNvSpPr>
            <a:spLocks noChangeArrowheads="1"/>
          </p:cNvSpPr>
          <p:nvPr/>
        </p:nvSpPr>
        <p:spPr bwMode="auto">
          <a:xfrm>
            <a:off x="357188" y="1500188"/>
            <a:ext cx="786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nl-NL">
                <a:solidFill>
                  <a:prstClr val="white"/>
                </a:solidFill>
                <a:cs typeface="Arial" pitchFamily="34" charset="0"/>
              </a:rPr>
            </a:br>
            <a:endParaRPr lang="nl-NL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1204" name="Rectangle 8"/>
          <p:cNvSpPr>
            <a:spLocks noChangeArrowheads="1"/>
          </p:cNvSpPr>
          <p:nvPr/>
        </p:nvSpPr>
        <p:spPr bwMode="auto">
          <a:xfrm>
            <a:off x="500063" y="2143125"/>
            <a:ext cx="7867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nl-NL">
                <a:solidFill>
                  <a:prstClr val="white"/>
                </a:solidFill>
                <a:cs typeface="Arial" pitchFamily="34" charset="0"/>
              </a:rPr>
            </a:br>
            <a:endParaRPr lang="nl-NL">
              <a:solidFill>
                <a:prstClr val="white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prstClr val="white"/>
                </a:solidFill>
                <a:cs typeface="Arial" pitchFamily="34" charset="0"/>
              </a:rPr>
              <a:t> </a:t>
            </a:r>
            <a:endParaRPr lang="nl-NL" i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1205" name="Tijdelijke aanduiding voor inhoud 2"/>
          <p:cNvSpPr>
            <a:spLocks/>
          </p:cNvSpPr>
          <p:nvPr/>
        </p:nvSpPr>
        <p:spPr bwMode="auto">
          <a:xfrm>
            <a:off x="252413" y="1666875"/>
            <a:ext cx="90043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1013" indent="-300038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Pct val="80000"/>
              <a:buFont typeface="Wingdings 2" pitchFamily="18" charset="2"/>
              <a:buNone/>
            </a:pPr>
            <a:r>
              <a:rPr lang="nl-BE" sz="900">
                <a:solidFill>
                  <a:prstClr val="white"/>
                </a:solidFill>
                <a:cs typeface="Arial" pitchFamily="34" charset="0"/>
              </a:rPr>
              <a:t>		</a:t>
            </a:r>
          </a:p>
        </p:txBody>
      </p:sp>
      <p:sp>
        <p:nvSpPr>
          <p:cNvPr id="51209" name="Tijdelijke aanduiding voor inhoud 2"/>
          <p:cNvSpPr>
            <a:spLocks/>
          </p:cNvSpPr>
          <p:nvPr/>
        </p:nvSpPr>
        <p:spPr bwMode="auto">
          <a:xfrm>
            <a:off x="179388" y="1412875"/>
            <a:ext cx="85693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1013" indent="-300038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prstClr val="white"/>
              </a:buClr>
              <a:buSzPct val="80000"/>
              <a:buFont typeface="Wingdings 2" pitchFamily="18" charset="2"/>
              <a:buNone/>
            </a:pPr>
            <a:r>
              <a:rPr lang="nl-NL" sz="400">
                <a:solidFill>
                  <a:prstClr val="white"/>
                </a:solidFill>
                <a:cs typeface="Arial" pitchFamily="34" charset="0"/>
              </a:rPr>
              <a:t>	</a:t>
            </a:r>
            <a:endParaRPr lang="nl-BE" sz="9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1210" name="Text Box 12"/>
          <p:cNvSpPr txBox="1">
            <a:spLocks noChangeArrowheads="1"/>
          </p:cNvSpPr>
          <p:nvPr/>
        </p:nvSpPr>
        <p:spPr bwMode="auto">
          <a:xfrm>
            <a:off x="1296988" y="354013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1211" name="Text Box 15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6707088" cy="1371600"/>
          </a:xfrm>
        </p:spPr>
        <p:txBody>
          <a:bodyPr>
            <a:normAutofit/>
          </a:bodyPr>
          <a:lstStyle/>
          <a:p>
            <a:r>
              <a:rPr lang="nl-BE" dirty="0" smtClean="0"/>
              <a:t>Management cockpit</a:t>
            </a:r>
            <a:br>
              <a:rPr lang="nl-BE" dirty="0" smtClean="0"/>
            </a:br>
            <a:endParaRPr lang="nl-BE" dirty="0" smtClean="0"/>
          </a:p>
        </p:txBody>
      </p:sp>
      <p:sp>
        <p:nvSpPr>
          <p:cNvPr id="51212" name="TextBox 18"/>
          <p:cNvSpPr txBox="1">
            <a:spLocks noChangeArrowheads="1"/>
          </p:cNvSpPr>
          <p:nvPr/>
        </p:nvSpPr>
        <p:spPr bwMode="auto">
          <a:xfrm>
            <a:off x="4086225" y="2314771"/>
            <a:ext cx="1336675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</a:endParaRPr>
          </a:p>
        </p:txBody>
      </p:sp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1" y="1988840"/>
            <a:ext cx="8150633" cy="439897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80828" y="1297543"/>
            <a:ext cx="8650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BE" sz="2000" dirty="0"/>
              <a:t>Management cockpit </a:t>
            </a:r>
            <a:r>
              <a:rPr lang="fr-BE" sz="2000" dirty="0" smtClean="0"/>
              <a:t>à partir de la perspective «</a:t>
            </a:r>
            <a:r>
              <a:rPr lang="fr-BE" sz="2000" dirty="0"/>
              <a:t> </a:t>
            </a:r>
            <a:r>
              <a:rPr lang="fr-BE" sz="2000" dirty="0" err="1"/>
              <a:t>Balanced</a:t>
            </a:r>
            <a:r>
              <a:rPr lang="fr-BE" sz="2000" dirty="0"/>
              <a:t> </a:t>
            </a:r>
            <a:r>
              <a:rPr lang="fr-BE" sz="2000" dirty="0" err="1"/>
              <a:t>scorecard</a:t>
            </a:r>
            <a:r>
              <a:rPr lang="fr-BE" sz="2000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797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voettekst 4"/>
          <p:cNvSpPr txBox="1">
            <a:spLocks noGrp="1"/>
          </p:cNvSpPr>
          <p:nvPr/>
        </p:nvSpPr>
        <p:spPr bwMode="auto">
          <a:xfrm>
            <a:off x="6084888" y="6308725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sz="1100">
              <a:solidFill>
                <a:srgbClr val="176E90"/>
              </a:solidFill>
              <a:latin typeface="Corbel" pitchFamily="34" charset="0"/>
            </a:endParaRPr>
          </a:p>
        </p:txBody>
      </p:sp>
      <p:sp>
        <p:nvSpPr>
          <p:cNvPr id="51204" name="Rectangle 8"/>
          <p:cNvSpPr>
            <a:spLocks noChangeArrowheads="1"/>
          </p:cNvSpPr>
          <p:nvPr/>
        </p:nvSpPr>
        <p:spPr bwMode="auto">
          <a:xfrm>
            <a:off x="500063" y="2143125"/>
            <a:ext cx="7867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nl-NL">
                <a:solidFill>
                  <a:prstClr val="white"/>
                </a:solidFill>
                <a:cs typeface="Arial" pitchFamily="34" charset="0"/>
              </a:rPr>
            </a:br>
            <a:endParaRPr lang="nl-NL">
              <a:solidFill>
                <a:prstClr val="white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prstClr val="white"/>
                </a:solidFill>
                <a:cs typeface="Arial" pitchFamily="34" charset="0"/>
              </a:rPr>
              <a:t> </a:t>
            </a:r>
            <a:endParaRPr lang="nl-NL" i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1205" name="Tijdelijke aanduiding voor inhoud 2"/>
          <p:cNvSpPr>
            <a:spLocks/>
          </p:cNvSpPr>
          <p:nvPr/>
        </p:nvSpPr>
        <p:spPr bwMode="auto">
          <a:xfrm>
            <a:off x="252413" y="1666875"/>
            <a:ext cx="90043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1013" indent="-300038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Pct val="80000"/>
              <a:buFont typeface="Wingdings 2" pitchFamily="18" charset="2"/>
              <a:buNone/>
            </a:pPr>
            <a:r>
              <a:rPr lang="nl-BE" sz="900">
                <a:solidFill>
                  <a:prstClr val="white"/>
                </a:solidFill>
                <a:cs typeface="Arial" pitchFamily="34" charset="0"/>
              </a:rPr>
              <a:t>		</a:t>
            </a:r>
          </a:p>
        </p:txBody>
      </p:sp>
      <p:sp>
        <p:nvSpPr>
          <p:cNvPr id="51209" name="Tijdelijke aanduiding voor inhoud 2"/>
          <p:cNvSpPr>
            <a:spLocks/>
          </p:cNvSpPr>
          <p:nvPr/>
        </p:nvSpPr>
        <p:spPr bwMode="auto">
          <a:xfrm>
            <a:off x="149225" y="1666875"/>
            <a:ext cx="85693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1013" indent="-300038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prstClr val="white"/>
              </a:buClr>
              <a:buSzPct val="80000"/>
              <a:buFont typeface="Wingdings 2" pitchFamily="18" charset="2"/>
              <a:buNone/>
            </a:pPr>
            <a:r>
              <a:rPr lang="nl-NL" sz="400">
                <a:solidFill>
                  <a:prstClr val="white"/>
                </a:solidFill>
                <a:cs typeface="Arial" pitchFamily="34" charset="0"/>
              </a:rPr>
              <a:t>	</a:t>
            </a:r>
            <a:endParaRPr lang="nl-BE" sz="9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1210" name="Text Box 12"/>
          <p:cNvSpPr txBox="1">
            <a:spLocks noChangeArrowheads="1"/>
          </p:cNvSpPr>
          <p:nvPr/>
        </p:nvSpPr>
        <p:spPr bwMode="auto">
          <a:xfrm>
            <a:off x="1296988" y="354013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Detail </a:t>
            </a:r>
            <a:r>
              <a:rPr lang="nl-BE" dirty="0" err="1" smtClean="0"/>
              <a:t>d’un</a:t>
            </a:r>
            <a:r>
              <a:rPr lang="nl-BE" dirty="0" smtClean="0"/>
              <a:t> KPI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51212" name="TextBox 18"/>
          <p:cNvSpPr txBox="1">
            <a:spLocks noChangeArrowheads="1"/>
          </p:cNvSpPr>
          <p:nvPr/>
        </p:nvSpPr>
        <p:spPr bwMode="auto">
          <a:xfrm>
            <a:off x="4086225" y="2314771"/>
            <a:ext cx="1336675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</a:endParaRPr>
          </a:p>
        </p:txBody>
      </p:sp>
      <p:pic>
        <p:nvPicPr>
          <p:cNvPr id="16" name="Espace réservé du contenu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" y="1468425"/>
            <a:ext cx="7922818" cy="45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voettekst 4"/>
          <p:cNvSpPr txBox="1">
            <a:spLocks noGrp="1"/>
          </p:cNvSpPr>
          <p:nvPr/>
        </p:nvSpPr>
        <p:spPr bwMode="auto">
          <a:xfrm>
            <a:off x="6084888" y="6308725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sz="1100">
              <a:solidFill>
                <a:srgbClr val="176E90"/>
              </a:solidFill>
              <a:latin typeface="Corbel" pitchFamily="34" charset="0"/>
            </a:endParaRPr>
          </a:p>
        </p:txBody>
      </p:sp>
      <p:sp>
        <p:nvSpPr>
          <p:cNvPr id="51203" name="Rectangle 8"/>
          <p:cNvSpPr>
            <a:spLocks noChangeArrowheads="1"/>
          </p:cNvSpPr>
          <p:nvPr/>
        </p:nvSpPr>
        <p:spPr bwMode="auto">
          <a:xfrm>
            <a:off x="357188" y="1500188"/>
            <a:ext cx="786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nl-NL">
                <a:solidFill>
                  <a:prstClr val="white"/>
                </a:solidFill>
                <a:cs typeface="Arial" pitchFamily="34" charset="0"/>
              </a:rPr>
            </a:br>
            <a:endParaRPr lang="nl-NL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1204" name="Rectangle 8"/>
          <p:cNvSpPr>
            <a:spLocks noChangeArrowheads="1"/>
          </p:cNvSpPr>
          <p:nvPr/>
        </p:nvSpPr>
        <p:spPr bwMode="auto">
          <a:xfrm>
            <a:off x="500063" y="2143125"/>
            <a:ext cx="7867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nl-NL">
                <a:solidFill>
                  <a:prstClr val="white"/>
                </a:solidFill>
                <a:cs typeface="Arial" pitchFamily="34" charset="0"/>
              </a:rPr>
            </a:br>
            <a:endParaRPr lang="nl-NL">
              <a:solidFill>
                <a:prstClr val="white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prstClr val="white"/>
                </a:solidFill>
                <a:cs typeface="Arial" pitchFamily="34" charset="0"/>
              </a:rPr>
              <a:t> </a:t>
            </a:r>
            <a:endParaRPr lang="nl-NL" i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1205" name="Tijdelijke aanduiding voor inhoud 2"/>
          <p:cNvSpPr>
            <a:spLocks/>
          </p:cNvSpPr>
          <p:nvPr/>
        </p:nvSpPr>
        <p:spPr bwMode="auto">
          <a:xfrm>
            <a:off x="252413" y="1666875"/>
            <a:ext cx="90043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1013" indent="-300038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Pct val="80000"/>
              <a:buFont typeface="Wingdings 2" pitchFamily="18" charset="2"/>
              <a:buNone/>
            </a:pPr>
            <a:r>
              <a:rPr lang="nl-BE" sz="900">
                <a:solidFill>
                  <a:prstClr val="white"/>
                </a:solidFill>
                <a:cs typeface="Arial" pitchFamily="34" charset="0"/>
              </a:rPr>
              <a:t>		</a:t>
            </a:r>
          </a:p>
        </p:txBody>
      </p:sp>
      <p:sp>
        <p:nvSpPr>
          <p:cNvPr id="51209" name="Tijdelijke aanduiding voor inhoud 2"/>
          <p:cNvSpPr>
            <a:spLocks/>
          </p:cNvSpPr>
          <p:nvPr/>
        </p:nvSpPr>
        <p:spPr bwMode="auto">
          <a:xfrm>
            <a:off x="179388" y="1412875"/>
            <a:ext cx="85693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1013" indent="-300038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prstClr val="white"/>
              </a:buClr>
              <a:buSzPct val="80000"/>
              <a:buFont typeface="Wingdings 2" pitchFamily="18" charset="2"/>
              <a:buNone/>
            </a:pPr>
            <a:r>
              <a:rPr lang="nl-NL" sz="400">
                <a:solidFill>
                  <a:prstClr val="white"/>
                </a:solidFill>
                <a:cs typeface="Arial" pitchFamily="34" charset="0"/>
              </a:rPr>
              <a:t>	</a:t>
            </a:r>
            <a:endParaRPr lang="nl-BE" sz="9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1210" name="Text Box 12"/>
          <p:cNvSpPr txBox="1">
            <a:spLocks noChangeArrowheads="1"/>
          </p:cNvSpPr>
          <p:nvPr/>
        </p:nvSpPr>
        <p:spPr bwMode="auto">
          <a:xfrm>
            <a:off x="1296988" y="354013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1212" name="TextBox 18"/>
          <p:cNvSpPr txBox="1">
            <a:spLocks noChangeArrowheads="1"/>
          </p:cNvSpPr>
          <p:nvPr/>
        </p:nvSpPr>
        <p:spPr bwMode="auto">
          <a:xfrm>
            <a:off x="4086225" y="2314771"/>
            <a:ext cx="1336675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</a:endParaRPr>
          </a:p>
        </p:txBody>
      </p:sp>
      <p:pic>
        <p:nvPicPr>
          <p:cNvPr id="17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2" y="1539010"/>
            <a:ext cx="8269182" cy="4615508"/>
          </a:xfrm>
          <a:prstGeom prst="rect">
            <a:avLst/>
          </a:prstGeom>
        </p:spPr>
      </p:pic>
      <p:sp>
        <p:nvSpPr>
          <p:cNvPr id="12" name="Text Box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Tableau de bord</a:t>
            </a:r>
            <a:br>
              <a:rPr lang="nl-BE" dirty="0" smtClean="0"/>
            </a:b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1824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/>
          </a:bodyPr>
          <a:lstStyle/>
          <a:p>
            <a:r>
              <a:rPr lang="fr-FR" dirty="0" smtClean="0"/>
              <a:t>Facteurs de succès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Se baser sur des instruments existants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Professionnalisation du fonctionnement du SPF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dirty="0" smtClean="0"/>
              <a:t>Gestion de projet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dirty="0" smtClean="0"/>
              <a:t>Processus (BPM et mesure de la charge de travail)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dirty="0" smtClean="0"/>
              <a:t>Contrôle de gestion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dirty="0" smtClean="0"/>
              <a:t>Contrôle interne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Soutien et maturité au sein du Comité de Direction</a:t>
            </a:r>
          </a:p>
          <a:p>
            <a:endParaRPr lang="fr-FR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96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>
            <a:normAutofit/>
          </a:bodyPr>
          <a:lstStyle/>
          <a:p>
            <a:r>
              <a:rPr lang="fr-FR" dirty="0" smtClean="0"/>
              <a:t>Trajets d’améliorations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Améliorer la qualité des KPI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Définir des KPI et chiffres clés stratégiques: points de mesures pour suivre la réalisation de la stratégie (p. ex. : </a:t>
            </a:r>
            <a:r>
              <a:rPr lang="fr-FR" dirty="0" err="1" smtClean="0"/>
              <a:t>cost</a:t>
            </a:r>
            <a:r>
              <a:rPr lang="fr-FR" dirty="0" smtClean="0"/>
              <a:t> of collection, recouvrement de créances, </a:t>
            </a:r>
            <a:r>
              <a:rPr lang="fr-FR" dirty="0" err="1" smtClean="0"/>
              <a:t>compliance</a:t>
            </a:r>
            <a:r>
              <a:rPr lang="fr-FR" dirty="0" smtClean="0"/>
              <a:t> …)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Vue sur le coûts de notre fonctionnement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dirty="0" smtClean="0"/>
              <a:t>Comptabilité analytique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dirty="0" smtClean="0"/>
              <a:t>Mesures de la charge de travail comme base pou le plan de personnel</a:t>
            </a:r>
          </a:p>
          <a:p>
            <a:endParaRPr lang="fr-FR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995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rmAutofit/>
          </a:bodyPr>
          <a:lstStyle/>
          <a:p>
            <a:r>
              <a:rPr lang="nl-BE" dirty="0" err="1"/>
              <a:t>Résumé</a:t>
            </a:r>
            <a:r>
              <a:rPr lang="nl-BE" dirty="0"/>
              <a:t> des </a:t>
            </a:r>
            <a:r>
              <a:rPr lang="nl-BE" dirty="0" err="1"/>
              <a:t>épisodes</a:t>
            </a:r>
            <a:r>
              <a:rPr lang="nl-BE" dirty="0"/>
              <a:t> </a:t>
            </a:r>
            <a:r>
              <a:rPr lang="nl-BE" dirty="0" err="1" smtClean="0"/>
              <a:t>précédents</a:t>
            </a:r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51054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BE" dirty="0" smtClean="0"/>
              <a:t>Plan de management intégré 2012-2017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smtClean="0"/>
              <a:t>Exercice stratégique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smtClean="0"/>
              <a:t>3 objectifs stratégiques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smtClean="0"/>
              <a:t>Carte stratégique avec des facteurs critiques de succès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B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BE" dirty="0" smtClean="0"/>
              <a:t>Plan opérationnel annuel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smtClean="0"/>
              <a:t>Projets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smtClean="0"/>
              <a:t>Objectifs</a:t>
            </a:r>
          </a:p>
          <a:p>
            <a:pPr marL="342900" indent="-342900">
              <a:buFont typeface="Wingdings" pitchFamily="2" charset="2"/>
              <a:buChar char="Ø"/>
            </a:pPr>
            <a:endParaRPr lang="fr-B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BE" dirty="0" smtClean="0"/>
              <a:t>2015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smtClean="0"/>
              <a:t>Révision à mi-parcours du plan de management intégré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smtClean="0"/>
              <a:t>Exercice stratégique comme base pour le contrat d’administration</a:t>
            </a:r>
            <a:endParaRPr lang="fr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18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19056" cy="1371600"/>
          </a:xfrm>
        </p:spPr>
        <p:txBody>
          <a:bodyPr/>
          <a:lstStyle/>
          <a:p>
            <a:r>
              <a:rPr lang="fr-BE" dirty="0" smtClean="0"/>
              <a:t>Cycle stratégique</a:t>
            </a:r>
            <a:br>
              <a:rPr lang="fr-BE" dirty="0" smtClean="0"/>
            </a:br>
            <a:endParaRPr lang="fr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19833"/>
              </p:ext>
            </p:extLst>
          </p:nvPr>
        </p:nvGraphicFramePr>
        <p:xfrm>
          <a:off x="179512" y="1052736"/>
          <a:ext cx="8712968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3</a:t>
            </a:fld>
            <a:endParaRPr lang="nl-BE"/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4427984" y="501317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847648" y="4461620"/>
            <a:ext cx="1440160" cy="52322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solidFill>
                  <a:schemeClr val="accent1">
                    <a:lumMod val="75000"/>
                  </a:schemeClr>
                </a:solidFill>
              </a:rPr>
              <a:t>Plan d’administration</a:t>
            </a:r>
            <a:endParaRPr lang="fr-B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843703" y="3429077"/>
            <a:ext cx="1440160" cy="52322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solidFill>
                  <a:schemeClr val="accent1">
                    <a:lumMod val="75000"/>
                  </a:schemeClr>
                </a:solidFill>
              </a:rPr>
              <a:t>Contrat d’administration</a:t>
            </a:r>
            <a:endParaRPr lang="fr-B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4427984" y="4041068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4716016" y="501317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4724565" y="4041068"/>
            <a:ext cx="0" cy="390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>
            <a:off x="5004048" y="2060848"/>
            <a:ext cx="432048" cy="1296144"/>
          </a:xfrm>
          <a:prstGeom prst="straightConnector1">
            <a:avLst/>
          </a:prstGeom>
          <a:ln w="63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>
            <a:off x="5364088" y="3212976"/>
            <a:ext cx="576064" cy="360040"/>
          </a:xfrm>
          <a:prstGeom prst="straightConnector1">
            <a:avLst/>
          </a:prstGeom>
          <a:ln w="63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3847648" y="2060848"/>
            <a:ext cx="305626" cy="1296144"/>
          </a:xfrm>
          <a:prstGeom prst="straightConnector1">
            <a:avLst/>
          </a:prstGeom>
          <a:ln w="63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>
            <a:off x="3267475" y="3284984"/>
            <a:ext cx="512437" cy="288032"/>
          </a:xfrm>
          <a:prstGeom prst="straightConnector1">
            <a:avLst/>
          </a:prstGeom>
          <a:ln w="63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H="1" flipV="1">
            <a:off x="5364088" y="4823226"/>
            <a:ext cx="576064" cy="261958"/>
          </a:xfrm>
          <a:prstGeom prst="straightConnector1">
            <a:avLst/>
          </a:prstGeom>
          <a:ln w="63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stCxn id="8" idx="1"/>
          </p:cNvCxnSpPr>
          <p:nvPr/>
        </p:nvCxnSpPr>
        <p:spPr>
          <a:xfrm flipH="1">
            <a:off x="3131840" y="4723230"/>
            <a:ext cx="715808" cy="314454"/>
          </a:xfrm>
          <a:prstGeom prst="straightConnector1">
            <a:avLst/>
          </a:prstGeom>
          <a:ln w="63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>
            <a:stCxn id="8" idx="1"/>
          </p:cNvCxnSpPr>
          <p:nvPr/>
        </p:nvCxnSpPr>
        <p:spPr>
          <a:xfrm flipH="1" flipV="1">
            <a:off x="2843808" y="3381577"/>
            <a:ext cx="1003840" cy="1341653"/>
          </a:xfrm>
          <a:prstGeom prst="straightConnector1">
            <a:avLst/>
          </a:prstGeom>
          <a:ln w="63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/>
          <p:cNvSpPr/>
          <p:nvPr/>
        </p:nvSpPr>
        <p:spPr>
          <a:xfrm>
            <a:off x="1708614" y="4663008"/>
            <a:ext cx="1440160" cy="9262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87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371600"/>
          </a:xfrm>
        </p:spPr>
        <p:txBody>
          <a:bodyPr>
            <a:normAutofit/>
          </a:bodyPr>
          <a:lstStyle/>
          <a:p>
            <a:r>
              <a:rPr lang="fr-BE" dirty="0" smtClean="0"/>
              <a:t>Suivi du plan d’administration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91741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BE" dirty="0" smtClean="0"/>
              <a:t>Niveau stratégique - business </a:t>
            </a:r>
            <a:r>
              <a:rPr lang="fr-BE" dirty="0" err="1" smtClean="0"/>
              <a:t>reviews</a:t>
            </a:r>
            <a:r>
              <a:rPr lang="fr-BE" dirty="0" smtClean="0"/>
              <a:t> </a:t>
            </a:r>
            <a:r>
              <a:rPr lang="fr-BE" dirty="0" err="1" smtClean="0"/>
              <a:t>quadrimestrielle</a:t>
            </a:r>
            <a:endParaRPr lang="fr-B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BE" dirty="0" smtClean="0"/>
              <a:t>Avec chaque mandataire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BE" dirty="0" smtClean="0"/>
              <a:t>Suivi 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smtClean="0"/>
              <a:t>Réalisation </a:t>
            </a:r>
            <a:r>
              <a:rPr lang="fr-BE" dirty="0"/>
              <a:t>des projets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smtClean="0"/>
              <a:t>Réalisation </a:t>
            </a:r>
            <a:r>
              <a:rPr lang="fr-BE" dirty="0"/>
              <a:t>des </a:t>
            </a:r>
            <a:r>
              <a:rPr lang="fr-BE" dirty="0" smtClean="0"/>
              <a:t>objectifs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smtClean="0"/>
              <a:t>Implémentation du contrôle interne</a:t>
            </a:r>
            <a:endParaRPr lang="fr-BE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/>
              <a:t>Suivi des </a:t>
            </a:r>
            <a:r>
              <a:rPr lang="fr-BE" dirty="0" smtClean="0"/>
              <a:t>KPI (cockpit </a:t>
            </a:r>
            <a:r>
              <a:rPr lang="fr-BE" dirty="0" err="1" smtClean="0"/>
              <a:t>ComDir</a:t>
            </a:r>
            <a:r>
              <a:rPr lang="fr-BE" dirty="0" smtClean="0"/>
              <a:t>)</a:t>
            </a:r>
            <a:endParaRPr lang="fr-BE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/>
              <a:t>Suivi de l’implémentation du contrôle interne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BE" dirty="0"/>
              <a:t>Le rapportage est pris en compte lors de l’évaluation du mandataire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BE" dirty="0" smtClean="0"/>
              <a:t>Pas un outil de contrôle </a:t>
            </a:r>
            <a:r>
              <a:rPr lang="fr-BE" dirty="0" smtClean="0">
                <a:sym typeface="Wingdings" pitchFamily="2" charset="2"/>
              </a:rPr>
              <a:t> meilleure gestion</a:t>
            </a:r>
            <a:endParaRPr lang="fr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84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Dashboard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16" y="881946"/>
            <a:ext cx="7704855" cy="5866279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18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ProjeTS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269023"/>
            <a:ext cx="7620000" cy="437356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fr-BE" dirty="0"/>
              <a:t>Critères business </a:t>
            </a:r>
            <a:r>
              <a:rPr lang="fr-BE" dirty="0" err="1"/>
              <a:t>review</a:t>
            </a:r>
            <a:endParaRPr lang="fr-BE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/>
              <a:t>Suivi du projet dans </a:t>
            </a:r>
            <a:r>
              <a:rPr lang="fr-BE" dirty="0" err="1"/>
              <a:t>ProjectMaster</a:t>
            </a:r>
            <a:endParaRPr lang="fr-BE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/>
              <a:t>Jalons annuels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/>
              <a:t>Baseline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smtClean="0"/>
              <a:t>Budget (engagement)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6</a:t>
            </a:fld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3429000"/>
            <a:ext cx="8056618" cy="334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8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OBJECTIFS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37356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fr-BE" dirty="0"/>
              <a:t>Actions/initiatives visant à améliorer le fonctionnement opérationnel (processus) </a:t>
            </a:r>
            <a:r>
              <a:rPr lang="fr-BE" dirty="0">
                <a:sym typeface="Wingdings" pitchFamily="2" charset="2"/>
              </a:rPr>
              <a:t> impact sur les points de mesures (p. ex. KPI </a:t>
            </a:r>
            <a:r>
              <a:rPr lang="fr-BE" dirty="0" smtClean="0">
                <a:sym typeface="Wingdings" pitchFamily="2" charset="2"/>
              </a:rPr>
              <a:t>…)</a:t>
            </a:r>
            <a:endParaRPr lang="fr-BE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BE" dirty="0">
                <a:sym typeface="Wingdings" pitchFamily="2" charset="2"/>
              </a:rPr>
              <a:t>Critères business </a:t>
            </a:r>
            <a:r>
              <a:rPr lang="fr-BE" dirty="0" err="1">
                <a:sym typeface="Wingdings" pitchFamily="2" charset="2"/>
              </a:rPr>
              <a:t>review</a:t>
            </a:r>
            <a:endParaRPr lang="fr-BE" dirty="0"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>
                <a:sym typeface="Wingdings" pitchFamily="2" charset="2"/>
              </a:rPr>
              <a:t>Jalons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nl-BE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7</a:t>
            </a:fld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66" y="3429001"/>
            <a:ext cx="6792706" cy="331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5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Contrôle interne</a:t>
            </a:r>
            <a:br>
              <a:rPr lang="fr-BE" dirty="0"/>
            </a:b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7388"/>
            <a:ext cx="7620000" cy="437356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fr-BE" dirty="0"/>
              <a:t>Mise en place de la gestion des processus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err="1"/>
              <a:t>Procesmap</a:t>
            </a:r>
            <a:r>
              <a:rPr lang="fr-BE" dirty="0"/>
              <a:t> </a:t>
            </a:r>
            <a:r>
              <a:rPr lang="fr-BE" dirty="0">
                <a:sym typeface="Wingdings" pitchFamily="2" charset="2"/>
              </a:rPr>
              <a:t> </a:t>
            </a:r>
            <a:r>
              <a:rPr lang="fr-BE" dirty="0"/>
              <a:t>Modélisation BMPN en Aris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/>
              <a:t>Gestion des risques sur chaque processus (phase d’implémentation </a:t>
            </a:r>
            <a:r>
              <a:rPr lang="fr-BE" dirty="0">
                <a:sym typeface="Wingdings" pitchFamily="2" charset="2"/>
              </a:rPr>
              <a:t> </a:t>
            </a:r>
            <a:r>
              <a:rPr lang="fr-BE" dirty="0" smtClean="0">
                <a:sym typeface="Wingdings" pitchFamily="2" charset="2"/>
              </a:rPr>
              <a:t>plan</a:t>
            </a:r>
            <a:r>
              <a:rPr lang="fr-BE" dirty="0">
                <a:sym typeface="Wingdings" pitchFamily="2" charset="2"/>
              </a:rPr>
              <a:t>)</a:t>
            </a:r>
            <a:endParaRPr lang="fr-BE" dirty="0"/>
          </a:p>
          <a:p>
            <a:pPr marL="342900" indent="-342900">
              <a:buFont typeface="Wingdings" pitchFamily="2" charset="2"/>
              <a:buChar char="Ø"/>
            </a:pPr>
            <a:r>
              <a:rPr lang="fr-BE" dirty="0"/>
              <a:t>Critères business </a:t>
            </a:r>
            <a:r>
              <a:rPr lang="fr-BE" dirty="0" err="1"/>
              <a:t>review</a:t>
            </a:r>
            <a:endParaRPr lang="fr-BE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/>
              <a:t>Suivi du timing du plan d’implémentation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8</a:t>
            </a:fld>
            <a:endParaRPr lang="nl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18" y="3645024"/>
            <a:ext cx="5597614" cy="313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1371600"/>
          </a:xfrm>
        </p:spPr>
        <p:txBody>
          <a:bodyPr/>
          <a:lstStyle/>
          <a:p>
            <a:r>
              <a:rPr lang="nl-BE" dirty="0" err="1"/>
              <a:t>Contrôle</a:t>
            </a:r>
            <a:r>
              <a:rPr lang="nl-BE" dirty="0"/>
              <a:t> de </a:t>
            </a:r>
            <a:r>
              <a:rPr lang="nl-BE" dirty="0" err="1"/>
              <a:t>gestion</a:t>
            </a:r>
            <a:r>
              <a:rPr lang="nl-BE" dirty="0"/>
              <a:t> </a:t>
            </a:r>
            <a:br>
              <a:rPr lang="nl-BE" dirty="0"/>
            </a:b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4006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BE" dirty="0"/>
              <a:t>KPI opérationnels que le Comité de Direction a jugé important de suivre au niveau stratégique.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BE" dirty="0"/>
              <a:t>Par exemple 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err="1"/>
              <a:t>Gemiddelde</a:t>
            </a:r>
            <a:r>
              <a:rPr lang="fr-BE" dirty="0"/>
              <a:t> </a:t>
            </a:r>
            <a:r>
              <a:rPr lang="fr-BE" dirty="0" err="1"/>
              <a:t>doorlooptijd</a:t>
            </a:r>
            <a:r>
              <a:rPr lang="fr-BE" dirty="0"/>
              <a:t> van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gerechtsdoosier</a:t>
            </a:r>
            <a:r>
              <a:rPr lang="fr-BE" dirty="0"/>
              <a:t> </a:t>
            </a:r>
            <a:r>
              <a:rPr lang="fr-BE" dirty="0" err="1"/>
              <a:t>waarin</a:t>
            </a:r>
            <a:r>
              <a:rPr lang="fr-BE" dirty="0"/>
              <a:t> de </a:t>
            </a:r>
            <a:r>
              <a:rPr lang="fr-BE" dirty="0" err="1"/>
              <a:t>administratie</a:t>
            </a:r>
            <a:r>
              <a:rPr lang="fr-BE" dirty="0"/>
              <a:t> </a:t>
            </a:r>
            <a:r>
              <a:rPr lang="fr-BE" dirty="0" err="1"/>
              <a:t>eiser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(</a:t>
            </a:r>
            <a:r>
              <a:rPr lang="fr-BE" dirty="0" err="1"/>
              <a:t>excl</a:t>
            </a:r>
            <a:r>
              <a:rPr lang="fr-BE" dirty="0"/>
              <a:t>. </a:t>
            </a:r>
            <a:r>
              <a:rPr lang="fr-BE" dirty="0" err="1"/>
              <a:t>dagvaarding</a:t>
            </a:r>
            <a:r>
              <a:rPr lang="fr-BE" dirty="0"/>
              <a:t> in </a:t>
            </a:r>
            <a:r>
              <a:rPr lang="fr-BE" dirty="0" err="1"/>
              <a:t>faling</a:t>
            </a:r>
            <a:r>
              <a:rPr lang="fr-BE" dirty="0"/>
              <a:t>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err="1"/>
              <a:t>Aantal</a:t>
            </a:r>
            <a:r>
              <a:rPr lang="fr-BE" dirty="0"/>
              <a:t> </a:t>
            </a:r>
            <a:r>
              <a:rPr lang="fr-BE" dirty="0" err="1"/>
              <a:t>openstaande</a:t>
            </a:r>
            <a:r>
              <a:rPr lang="fr-BE" dirty="0"/>
              <a:t> niet-</a:t>
            </a:r>
            <a:r>
              <a:rPr lang="fr-BE" dirty="0" err="1"/>
              <a:t>gerechtelijke</a:t>
            </a:r>
            <a:r>
              <a:rPr lang="fr-BE" dirty="0"/>
              <a:t> </a:t>
            </a:r>
            <a:r>
              <a:rPr lang="fr-BE" dirty="0" err="1"/>
              <a:t>vooronderzoeken</a:t>
            </a:r>
            <a:r>
              <a:rPr lang="fr-BE" dirty="0"/>
              <a:t> langer dan </a:t>
            </a:r>
            <a:r>
              <a:rPr lang="fr-BE" dirty="0" err="1"/>
              <a:t>vier</a:t>
            </a:r>
            <a:r>
              <a:rPr lang="fr-BE" dirty="0"/>
              <a:t> </a:t>
            </a:r>
            <a:r>
              <a:rPr lang="fr-BE" dirty="0" err="1"/>
              <a:t>maanden</a:t>
            </a:r>
            <a:r>
              <a:rPr lang="fr-BE" dirty="0"/>
              <a:t> </a:t>
            </a:r>
            <a:r>
              <a:rPr lang="fr-BE" dirty="0" err="1"/>
              <a:t>t.o.v</a:t>
            </a:r>
            <a:r>
              <a:rPr lang="fr-BE" dirty="0"/>
              <a:t>. </a:t>
            </a:r>
            <a:r>
              <a:rPr lang="fr-BE" dirty="0" err="1"/>
              <a:t>totaal</a:t>
            </a:r>
            <a:r>
              <a:rPr lang="fr-BE" dirty="0"/>
              <a:t> </a:t>
            </a:r>
            <a:r>
              <a:rPr lang="fr-BE" dirty="0" err="1"/>
              <a:t>aantal</a:t>
            </a:r>
            <a:r>
              <a:rPr lang="fr-BE" dirty="0"/>
              <a:t> </a:t>
            </a:r>
            <a:r>
              <a:rPr lang="fr-BE" dirty="0" err="1"/>
              <a:t>openstaande</a:t>
            </a:r>
            <a:r>
              <a:rPr lang="fr-BE" dirty="0"/>
              <a:t> niet-</a:t>
            </a:r>
            <a:r>
              <a:rPr lang="fr-BE" dirty="0" err="1"/>
              <a:t>gerechtelijke</a:t>
            </a:r>
            <a:r>
              <a:rPr lang="fr-BE" dirty="0"/>
              <a:t> </a:t>
            </a:r>
            <a:r>
              <a:rPr lang="fr-BE" dirty="0" err="1"/>
              <a:t>vooronderzoeken</a:t>
            </a:r>
            <a:endParaRPr lang="fr-BE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 err="1"/>
              <a:t>Aantal</a:t>
            </a:r>
            <a:r>
              <a:rPr lang="fr-BE" dirty="0"/>
              <a:t> </a:t>
            </a:r>
            <a:r>
              <a:rPr lang="fr-BE" dirty="0" err="1"/>
              <a:t>controles</a:t>
            </a:r>
            <a:r>
              <a:rPr lang="fr-BE" dirty="0"/>
              <a:t> </a:t>
            </a:r>
            <a:r>
              <a:rPr lang="fr-BE" dirty="0" err="1"/>
              <a:t>invoer</a:t>
            </a:r>
            <a:r>
              <a:rPr lang="fr-BE" dirty="0"/>
              <a:t> PLDA (normale </a:t>
            </a:r>
            <a:r>
              <a:rPr lang="fr-BE" dirty="0" err="1"/>
              <a:t>procedure</a:t>
            </a:r>
            <a:r>
              <a:rPr lang="fr-BE" dirty="0"/>
              <a:t>): </a:t>
            </a:r>
            <a:r>
              <a:rPr lang="fr-BE" dirty="0" err="1"/>
              <a:t>fysieke</a:t>
            </a:r>
            <a:r>
              <a:rPr lang="fr-BE" dirty="0"/>
              <a:t> </a:t>
            </a:r>
            <a:r>
              <a:rPr lang="fr-BE" dirty="0" err="1"/>
              <a:t>controles</a:t>
            </a:r>
            <a:endParaRPr lang="fr-BE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/>
              <a:t>% </a:t>
            </a:r>
            <a:r>
              <a:rPr lang="fr-BE" dirty="0" err="1"/>
              <a:t>productieopdrachten</a:t>
            </a:r>
            <a:r>
              <a:rPr lang="fr-BE" dirty="0"/>
              <a:t> </a:t>
            </a:r>
            <a:r>
              <a:rPr lang="fr-BE" dirty="0" err="1"/>
              <a:t>waarvan</a:t>
            </a:r>
            <a:r>
              <a:rPr lang="fr-BE" dirty="0"/>
              <a:t> de planning niet </a:t>
            </a:r>
            <a:r>
              <a:rPr lang="fr-BE" dirty="0" err="1"/>
              <a:t>werd</a:t>
            </a:r>
            <a:r>
              <a:rPr lang="fr-BE" dirty="0"/>
              <a:t> </a:t>
            </a:r>
            <a:r>
              <a:rPr lang="fr-BE" dirty="0" err="1"/>
              <a:t>gerespecteerd</a:t>
            </a:r>
            <a:endParaRPr lang="fr-BE" dirty="0"/>
          </a:p>
          <a:p>
            <a:endParaRPr lang="fr-BE" dirty="0"/>
          </a:p>
          <a:p>
            <a:pPr marL="342900" indent="-342900">
              <a:buFont typeface="Wingdings" pitchFamily="2" charset="2"/>
              <a:buChar char="Ø"/>
            </a:pPr>
            <a:r>
              <a:rPr lang="fr-BE" dirty="0"/>
              <a:t>Critères business </a:t>
            </a:r>
            <a:r>
              <a:rPr lang="fr-BE" dirty="0" err="1"/>
              <a:t>review</a:t>
            </a:r>
            <a:endParaRPr lang="fr-BE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fr-BE" dirty="0"/>
              <a:t>Valeur réelle vs. valeur </a:t>
            </a:r>
            <a:r>
              <a:rPr lang="fr-BE" dirty="0" smtClean="0"/>
              <a:t>cible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44F4-1AC1-4D19-80A4-02BBDADC1F53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59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lementai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203</TotalTime>
  <Words>581</Words>
  <Application>Microsoft Office PowerPoint</Application>
  <PresentationFormat>Affichage à l'écran (4:3)</PresentationFormat>
  <Paragraphs>134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Essentieel</vt:lpstr>
      <vt:lpstr>Reporting et monitoring</vt:lpstr>
      <vt:lpstr>Résumé des épisodes précédents…</vt:lpstr>
      <vt:lpstr>Cycle stratégique </vt:lpstr>
      <vt:lpstr>Suivi du plan d’administration</vt:lpstr>
      <vt:lpstr>Dashboard </vt:lpstr>
      <vt:lpstr>ProjeTS </vt:lpstr>
      <vt:lpstr>OBJECTIFS </vt:lpstr>
      <vt:lpstr>Contrôle interne </vt:lpstr>
      <vt:lpstr>Contrôle de gestion  </vt:lpstr>
      <vt:lpstr>Contrôle de gestion  </vt:lpstr>
      <vt:lpstr>TRAduction au sein de l’organisation</vt:lpstr>
      <vt:lpstr>Management cockpit </vt:lpstr>
      <vt:lpstr>Detail d’un KPI </vt:lpstr>
      <vt:lpstr>Tableau de bord </vt:lpstr>
      <vt:lpstr>Facteurs de succès </vt:lpstr>
      <vt:lpstr>Trajets d’améliorations </vt:lpstr>
    </vt:vector>
  </TitlesOfParts>
  <Company>Federale Overheidsdienst Financiën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Performance</dc:title>
  <dc:creator>HAGEMAN ANNABELLE</dc:creator>
  <cp:lastModifiedBy>verschueren_isabelle</cp:lastModifiedBy>
  <cp:revision>22</cp:revision>
  <dcterms:created xsi:type="dcterms:W3CDTF">2015-09-02T08:58:24Z</dcterms:created>
  <dcterms:modified xsi:type="dcterms:W3CDTF">2016-06-09T11:57:36Z</dcterms:modified>
</cp:coreProperties>
</file>