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7"/>
  </p:sldMasterIdLst>
  <p:notesMasterIdLst>
    <p:notesMasterId r:id="rId16"/>
  </p:notesMasterIdLst>
  <p:handoutMasterIdLst>
    <p:handoutMasterId r:id="rId17"/>
  </p:handoutMasterIdLst>
  <p:sldIdLst>
    <p:sldId id="263" r:id="rId8"/>
    <p:sldId id="265" r:id="rId9"/>
    <p:sldId id="266" r:id="rId10"/>
    <p:sldId id="267" r:id="rId11"/>
    <p:sldId id="268" r:id="rId12"/>
    <p:sldId id="269" r:id="rId13"/>
    <p:sldId id="270" r:id="rId14"/>
    <p:sldId id="264" r:id="rId15"/>
  </p:sldIdLst>
  <p:sldSz cx="9144000" cy="6858000" type="screen4x3"/>
  <p:notesSz cx="6781800" cy="98425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0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22" autoAdjust="0"/>
    <p:restoredTop sz="50067" autoAdjust="0"/>
  </p:normalViewPr>
  <p:slideViewPr>
    <p:cSldViewPr snapToGrid="0">
      <p:cViewPr>
        <p:scale>
          <a:sx n="108" d="100"/>
          <a:sy n="108" d="100"/>
        </p:scale>
        <p:origin x="-84" y="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5460" y="-540"/>
      </p:cViewPr>
      <p:guideLst>
        <p:guide orient="horz" pos="3100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7050" y="9310688"/>
            <a:ext cx="1130300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591EA45F-A4B9-4DCF-8CE9-D73BEF98320D}" type="datetime4">
              <a:rPr lang="fr-BE" altLang="nl-BE" smtClean="0"/>
              <a:t>12 décembre 2016</a:t>
            </a:fld>
            <a:endParaRPr lang="nl-NL" altLang="nl-BE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662113" y="9310688"/>
            <a:ext cx="3433762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fr-FR" altLang="nl-BE" dirty="0"/>
              <a:t>Via Insertion &gt; En-tête et pied de page, vous pouvez introduire le texte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00638" y="9310688"/>
            <a:ext cx="1131887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9970DB82-3817-4104-B81F-7EA09A7BD98E}" type="slidenum">
              <a:rPr lang="nl-NL" altLang="nl-BE"/>
              <a:pPr/>
              <a:t>‹N°›</a:t>
            </a:fld>
            <a:endParaRPr lang="nl-NL" altLang="nl-BE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534988" y="9256713"/>
            <a:ext cx="5703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96263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8188"/>
            <a:ext cx="4921250" cy="3690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675188"/>
            <a:ext cx="4972050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nl-NL" altLang="nl-BE" dirty="0" smtClean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904875" y="9432925"/>
            <a:ext cx="11303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fld id="{6472338C-D992-4C19-BC37-1B6AAE10A9F1}" type="datetime4">
              <a:rPr lang="fr-BE" altLang="nl-BE" sz="1000" smtClean="0"/>
              <a:t>12 décembre 2016</a:t>
            </a:fld>
            <a:endParaRPr lang="nl-NL" altLang="nl-BE" sz="1000" dirty="0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1662113" y="9432925"/>
            <a:ext cx="34337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fr-FR" altLang="nl-BE" sz="1000" noProof="0" dirty="0" smtClean="0"/>
              <a:t>Via Insertion &gt; En-tête et pied de page, vous pouvez introduire le texte</a:t>
            </a:r>
            <a:endParaRPr lang="fr-FR" altLang="nl-BE" sz="1000" noProof="0" dirty="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4733925" y="9432925"/>
            <a:ext cx="11318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/>
            <a:fld id="{46295A2D-055B-4EC7-8EBC-DD38132BBF2F}" type="slidenum">
              <a:rPr lang="nl-NL" altLang="nl-BE" sz="1000"/>
              <a:pPr algn="r"/>
              <a:t>‹N°›</a:t>
            </a:fld>
            <a:endParaRPr lang="nl-NL" altLang="nl-BE" sz="1000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901700" y="9377363"/>
            <a:ext cx="4968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35686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5349" y="1016000"/>
            <a:ext cx="7275527" cy="1143000"/>
          </a:xfrm>
          <a:noFill/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altLang="nl-BE" noProof="0" smtClean="0"/>
              <a:t>Klik om de stijl te bewerken</a:t>
            </a:r>
            <a:endParaRPr lang="fr-BE" altLang="nl-BE" noProof="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5350" y="2305050"/>
            <a:ext cx="7812422" cy="819150"/>
          </a:xfrm>
          <a:noFill/>
        </p:spPr>
        <p:txBody>
          <a:bodyPr/>
          <a:lstStyle>
            <a:lvl1pPr marL="0" marR="0" indent="0" algn="l" defTabSz="914400" rtl="0" eaLnBrk="1" fontAlgn="base" latinLnBrk="0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  <a:defRPr sz="20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lang="nl-NL" sz="2000" noProof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om de ondertitelstijl van het model te bewerken</a:t>
            </a:r>
            <a:endParaRPr lang="fr-BE" sz="2000" noProof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08872"/>
            <a:ext cx="720080" cy="508857"/>
          </a:xfrm>
          <a:prstGeom prst="rect">
            <a:avLst/>
          </a:prstGeom>
        </p:spPr>
      </p:pic>
      <p:sp>
        <p:nvSpPr>
          <p:cNvPr id="6" name="TextBox 8"/>
          <p:cNvSpPr txBox="1"/>
          <p:nvPr userDrawn="1"/>
        </p:nvSpPr>
        <p:spPr>
          <a:xfrm>
            <a:off x="899591" y="6240730"/>
            <a:ext cx="23386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dirty="0" smtClean="0">
                <a:solidFill>
                  <a:srgbClr val="30A1A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fédéral des </a:t>
            </a:r>
            <a:r>
              <a:rPr lang="fr-BE" sz="1200" b="1" dirty="0" smtClean="0">
                <a:solidFill>
                  <a:srgbClr val="30A1A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Pensions  </a:t>
            </a:r>
            <a:r>
              <a:rPr lang="en-US" sz="1000" dirty="0" smtClean="0">
                <a:solidFill>
                  <a:srgbClr val="B61D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endParaRPr lang="en-US" sz="1200" b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hthoek 1"/>
          <p:cNvSpPr/>
          <p:nvPr userDrawn="1"/>
        </p:nvSpPr>
        <p:spPr>
          <a:xfrm>
            <a:off x="3137859" y="6244224"/>
            <a:ext cx="206315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7ACBBC47-88CD-4352-8FBF-BA01DA7B12C5}" type="datetime4">
              <a:rPr lang="fr-BE" sz="1200" b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décembre 2016</a:t>
            </a:fld>
            <a:endParaRPr lang="fr-B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12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895349" y="1888456"/>
            <a:ext cx="7275527" cy="1143000"/>
          </a:xfrm>
          <a:noFill/>
        </p:spPr>
        <p:txBody>
          <a:bodyPr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fr-BE" altLang="nl-BE" noProof="0" dirty="0" smtClean="0"/>
              <a:t>Page de fin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7269" y="5497144"/>
            <a:ext cx="1029462" cy="727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100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2905269"/>
            <a:ext cx="77724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nl-NL" noProof="0" smtClean="0"/>
              <a:t>Klik om de stijl te bewerken</a:t>
            </a:r>
            <a:endParaRPr lang="fr-BE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1405082"/>
            <a:ext cx="7772400" cy="1500187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noProof="0" smtClean="0"/>
              <a:t>Klik om de modelstijlen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>
          <a:xfrm>
            <a:off x="548779" y="6450930"/>
            <a:ext cx="5491293" cy="365125"/>
          </a:xfrm>
        </p:spPr>
        <p:txBody>
          <a:bodyPr/>
          <a:lstStyle/>
          <a:p>
            <a:r>
              <a:rPr lang="fr-BE" noProof="0" dirty="0" smtClean="0"/>
              <a:t>Via Insertion &gt; En-tête et pied de page, vous pouvez introduire le texte</a:t>
            </a:r>
            <a:endParaRPr lang="fr-BE" noProof="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94C5CA-8E91-4080-9D04-1F6C9B5925A2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23280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 smtClean="0"/>
              <a:t>Klik om de stijl te bewerken</a:t>
            </a:r>
            <a:endParaRPr lang="fr-BE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65113" marR="0" indent="-265113" algn="l" defTabSz="914400" rtl="0" eaLnBrk="1" fontAlgn="base" latinLnBrk="0" hangingPunct="1">
              <a:lnSpc>
                <a:spcPts val="2600"/>
              </a:lnSpc>
              <a:spcBef>
                <a:spcPts val="0"/>
              </a:spcBef>
              <a:spcAft>
                <a:spcPts val="1000"/>
              </a:spcAft>
              <a:buClr>
                <a:srgbClr val="FFFFFF">
                  <a:lumMod val="50000"/>
                </a:srgbClr>
              </a:buClr>
              <a:buSzPct val="80000"/>
              <a:buFont typeface="Arial" panose="020B0604020202020204" pitchFamily="34" charset="0"/>
              <a:buChar char="●"/>
              <a:tabLst/>
              <a:defRPr sz="2400"/>
            </a:lvl1pPr>
            <a:lvl2pPr marL="536575" marR="0" indent="-268288" algn="l" defTabSz="914400" rtl="0" eaLnBrk="1" fontAlgn="base" latinLnBrk="0" hangingPunct="1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Clr>
                <a:srgbClr val="FFFFFF">
                  <a:lumMod val="50000"/>
                </a:srgbClr>
              </a:buClr>
              <a:buSzPct val="60000"/>
              <a:buFont typeface="Arial" panose="020B0604020202020204" pitchFamily="34" charset="0"/>
              <a:buChar char="▬"/>
              <a:tabLst/>
              <a:defRPr sz="2000"/>
            </a:lvl2pPr>
            <a:lvl3pPr marL="803275" marR="0" indent="-266700" algn="l" defTabSz="914400" rtl="0" eaLnBrk="1" fontAlgn="base" latinLnBrk="0" hangingPunct="1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  <a:buClr>
                <a:srgbClr val="FFFFFF">
                  <a:lumMod val="50000"/>
                </a:srgbClr>
              </a:buClr>
              <a:buSzPct val="90000"/>
              <a:buFont typeface="Arial" panose="020B0604020202020204" pitchFamily="34" charset="0"/>
              <a:buChar char="○"/>
              <a:tabLst/>
              <a:defRPr/>
            </a:lvl3pPr>
            <a:lvl4pPr marL="1071563" marR="0" indent="-2667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>
                  <a:lumMod val="50000"/>
                </a:srgbClr>
              </a:buClr>
              <a:buSzPct val="90000"/>
              <a:buFont typeface="Arial" panose="020B0604020202020204" pitchFamily="34" charset="0"/>
              <a:buChar char="‒"/>
              <a:tabLst/>
              <a:defRPr/>
            </a:lvl4pPr>
          </a:lstStyle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539552" y="1328986"/>
            <a:ext cx="7992888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noProof="0" dirty="0" smtClean="0"/>
              <a:t>Via Insertion &gt; En-tête et pied de page, vous pouvez introduire le texte</a:t>
            </a:r>
            <a:endParaRPr lang="fr-BE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94C5CA-8E91-4080-9D04-1F6C9B5925A2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39128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07103"/>
            <a:ext cx="7992888" cy="698908"/>
          </a:xfrm>
        </p:spPr>
        <p:txBody>
          <a:bodyPr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nl-NL" noProof="0" smtClean="0"/>
              <a:t>Klik om de stijl te bewerken</a:t>
            </a:r>
            <a:endParaRPr lang="fr-BE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65113" marR="0" indent="-265113" algn="l" defTabSz="914400" rtl="0" eaLnBrk="1" fontAlgn="base" latinLnBrk="0" hangingPunct="1">
              <a:lnSpc>
                <a:spcPts val="2600"/>
              </a:lnSpc>
              <a:spcBef>
                <a:spcPts val="0"/>
              </a:spcBef>
              <a:spcAft>
                <a:spcPts val="1000"/>
              </a:spcAft>
              <a:buClr>
                <a:srgbClr val="FFFFFF">
                  <a:lumMod val="50000"/>
                </a:srgbClr>
              </a:buClr>
              <a:buSzPct val="80000"/>
              <a:buFont typeface="Arial" panose="020B0604020202020204" pitchFamily="34" charset="0"/>
              <a:buChar char="●"/>
              <a:tabLst/>
              <a:defRPr sz="2400"/>
            </a:lvl1pPr>
            <a:lvl2pPr marL="536575" marR="0" indent="-268288" algn="l" defTabSz="914400" rtl="0" eaLnBrk="1" fontAlgn="base" latinLnBrk="0" hangingPunct="1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Clr>
                <a:srgbClr val="FFFFFF">
                  <a:lumMod val="50000"/>
                </a:srgbClr>
              </a:buClr>
              <a:buSzPct val="60000"/>
              <a:buFont typeface="Arial" panose="020B0604020202020204" pitchFamily="34" charset="0"/>
              <a:buChar char="▬"/>
              <a:tabLst/>
              <a:defRPr sz="2000"/>
            </a:lvl2pPr>
            <a:lvl3pPr marL="803275" marR="0" indent="-266700" algn="l" defTabSz="914400" rtl="0" eaLnBrk="1" fontAlgn="base" latinLnBrk="0" hangingPunct="1">
              <a:lnSpc>
                <a:spcPts val="2200"/>
              </a:lnSpc>
              <a:spcBef>
                <a:spcPts val="0"/>
              </a:spcBef>
              <a:spcAft>
                <a:spcPts val="1000"/>
              </a:spcAft>
              <a:buClr>
                <a:srgbClr val="FFFFFF">
                  <a:lumMod val="50000"/>
                </a:srgbClr>
              </a:buClr>
              <a:buSzPct val="90000"/>
              <a:buFont typeface="Arial" panose="020B0604020202020204" pitchFamily="34" charset="0"/>
              <a:buChar char="○"/>
              <a:tabLst/>
              <a:defRPr/>
            </a:lvl3pPr>
            <a:lvl4pPr marL="1071563" marR="0" indent="-2667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>
                  <a:lumMod val="50000"/>
                </a:srgbClr>
              </a:buClr>
              <a:buSzPct val="90000"/>
              <a:buFont typeface="Arial" panose="020B0604020202020204" pitchFamily="34" charset="0"/>
              <a:buChar char="‒"/>
              <a:tabLst/>
              <a:defRPr/>
            </a:lvl4pPr>
          </a:lstStyle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kumimoji="0" lang="fr-BE" altLang="nl-BE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+mn-lt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539552" y="1387709"/>
            <a:ext cx="7992888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jdelijke aanduiding voor voettekst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Via Insertion &gt; En-tête et pied de page, vous pouvez introduire le texte</a:t>
            </a:r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94C5CA-8E91-4080-9D04-1F6C9B5925A2}" type="slidenum">
              <a:rPr lang="nl-BE" smtClean="0"/>
              <a:pPr/>
              <a:t>‹N°›</a:t>
            </a:fld>
            <a:endParaRPr lang="nl-BE"/>
          </a:p>
        </p:txBody>
      </p:sp>
      <p:sp>
        <p:nvSpPr>
          <p:cNvPr id="11" name="Tijdelijke aanduiding voor tekst 2"/>
          <p:cNvSpPr>
            <a:spLocks noGrp="1"/>
          </p:cNvSpPr>
          <p:nvPr>
            <p:ph type="body" idx="12"/>
          </p:nvPr>
        </p:nvSpPr>
        <p:spPr>
          <a:xfrm>
            <a:off x="539552" y="905939"/>
            <a:ext cx="7992888" cy="431436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noProof="0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530937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 smtClean="0"/>
              <a:t>Klik om de stijl te bewerken</a:t>
            </a:r>
            <a:endParaRPr lang="fr-BE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73568" y="1543574"/>
            <a:ext cx="3838575" cy="4320651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65211" y="1543574"/>
            <a:ext cx="3840163" cy="4320651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</p:txBody>
      </p:sp>
      <p:cxnSp>
        <p:nvCxnSpPr>
          <p:cNvPr id="7" name="Straight Connector 3"/>
          <p:cNvCxnSpPr/>
          <p:nvPr userDrawn="1"/>
        </p:nvCxnSpPr>
        <p:spPr>
          <a:xfrm>
            <a:off x="539552" y="1328986"/>
            <a:ext cx="7992888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jdelijke aanduiding voor voettekst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noProof="0" dirty="0" smtClean="0"/>
              <a:t>Via Insertion &gt; En-tête et pied de page, vous pouvez introduire le texte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94C5CA-8E91-4080-9D04-1F6C9B5925A2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8003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7526"/>
            <a:ext cx="8229600" cy="1059212"/>
          </a:xfrm>
        </p:spPr>
        <p:txBody>
          <a:bodyPr/>
          <a:lstStyle>
            <a:lvl1pPr>
              <a:defRPr/>
            </a:lvl1pPr>
          </a:lstStyle>
          <a:p>
            <a:r>
              <a:rPr lang="nl-NL" noProof="0" smtClean="0"/>
              <a:t>Klik om de stijl te bewerken</a:t>
            </a:r>
            <a:endParaRPr lang="fr-BE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noProof="0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noProof="0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</p:txBody>
      </p:sp>
      <p:cxnSp>
        <p:nvCxnSpPr>
          <p:cNvPr id="9" name="Straight Connector 3"/>
          <p:cNvCxnSpPr/>
          <p:nvPr userDrawn="1"/>
        </p:nvCxnSpPr>
        <p:spPr>
          <a:xfrm>
            <a:off x="539552" y="1328986"/>
            <a:ext cx="7992888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jdelijke aanduiding voor voettekst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noProof="0" dirty="0" smtClean="0"/>
              <a:t>Via Insertion &gt; En-tête et pied de page, vous pouvez introduire le texte</a:t>
            </a:r>
            <a:endParaRPr lang="fr-BE" noProof="0" dirty="0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94C5CA-8E91-4080-9D04-1F6C9B5925A2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18073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 smtClean="0"/>
              <a:t>Klik om de stijl te bewerken</a:t>
            </a:r>
            <a:endParaRPr lang="fr-BE" noProof="0" dirty="0"/>
          </a:p>
        </p:txBody>
      </p:sp>
      <p:cxnSp>
        <p:nvCxnSpPr>
          <p:cNvPr id="5" name="Straight Connector 3"/>
          <p:cNvCxnSpPr/>
          <p:nvPr userDrawn="1"/>
        </p:nvCxnSpPr>
        <p:spPr>
          <a:xfrm>
            <a:off x="539552" y="1328986"/>
            <a:ext cx="7992888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jdelijke aanduiding voor voettekst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noProof="0" dirty="0" smtClean="0"/>
              <a:t>Via Insertion &gt; En-tête et pied de page, vous pouvez introduire le texte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94C5CA-8E91-4080-9D04-1F6C9B5925A2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94331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07103"/>
            <a:ext cx="7992888" cy="698908"/>
          </a:xfrm>
        </p:spPr>
        <p:txBody>
          <a:bodyPr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nl-NL" noProof="0" smtClean="0"/>
              <a:t>Klik om de stijl te bewerken</a:t>
            </a:r>
            <a:endParaRPr lang="fr-BE" noProof="0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539552" y="1387709"/>
            <a:ext cx="7992888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voet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noProof="0" dirty="0" smtClean="0"/>
              <a:t>Via Insertion &gt; En-tête et pied de page, vous pouvez introduire le texte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94C5CA-8E91-4080-9D04-1F6C9B5925A2}" type="slidenum">
              <a:rPr lang="nl-BE" smtClean="0"/>
              <a:pPr/>
              <a:t>‹N°›</a:t>
            </a:fld>
            <a:endParaRPr lang="nl-BE"/>
          </a:p>
        </p:txBody>
      </p:sp>
      <p:sp>
        <p:nvSpPr>
          <p:cNvPr id="7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9552" y="905939"/>
            <a:ext cx="7992888" cy="431436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noProof="0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980994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noProof="0" dirty="0" smtClean="0"/>
              <a:t>Via Insertion &gt; En-tête et pied de page, vous pouvez introduire le texte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94C5CA-8E91-4080-9D04-1F6C9B5925A2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05914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492" b="5664"/>
          <a:stretch/>
        </p:blipFill>
        <p:spPr>
          <a:xfrm>
            <a:off x="0" y="5981350"/>
            <a:ext cx="9144000" cy="880844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207103"/>
            <a:ext cx="799288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fr-BE" altLang="nl-BE" noProof="0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552" y="1598423"/>
            <a:ext cx="7992888" cy="4265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noProof="0" dirty="0" smtClean="0"/>
              <a:t>Modifiez les styles du texte du masque</a:t>
            </a:r>
          </a:p>
          <a:p>
            <a:pPr lvl="1"/>
            <a:r>
              <a:rPr lang="fr-BE" noProof="0" dirty="0" smtClean="0"/>
              <a:t>Deuxième niveau</a:t>
            </a:r>
          </a:p>
          <a:p>
            <a:pPr lvl="2"/>
            <a:r>
              <a:rPr lang="fr-BE" noProof="0" dirty="0" smtClean="0"/>
              <a:t>Troisième niveau</a:t>
            </a:r>
          </a:p>
          <a:p>
            <a:pPr lvl="3"/>
            <a:r>
              <a:rPr lang="fr-BE" noProof="0" dirty="0" smtClean="0"/>
              <a:t>Quatrième niveau</a:t>
            </a:r>
          </a:p>
          <a:p>
            <a:pPr lvl="1"/>
            <a:endParaRPr lang="fr-BE" altLang="nl-BE" noProof="0" dirty="0" smtClean="0"/>
          </a:p>
          <a:p>
            <a:pPr lvl="2"/>
            <a:endParaRPr lang="fr-BE" altLang="nl-BE" noProof="0" dirty="0" smtClean="0"/>
          </a:p>
          <a:p>
            <a:pPr lvl="3"/>
            <a:endParaRPr lang="fr-BE" altLang="nl-BE" noProof="0" dirty="0" smtClean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>
          <a:xfrm>
            <a:off x="548780" y="6450930"/>
            <a:ext cx="6019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BE" noProof="0" dirty="0" smtClean="0"/>
              <a:t>Via Insertion &gt; En-tête et pied de page, vous pouvez introduire le texte</a:t>
            </a:r>
            <a:endParaRPr lang="fr-BE" noProof="0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4"/>
          </p:nvPr>
        </p:nvSpPr>
        <p:spPr>
          <a:xfrm>
            <a:off x="6762925" y="611306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294C5CA-8E91-4080-9D04-1F6C9B5925A2}" type="slidenum">
              <a:rPr lang="nl-BE" smtClean="0"/>
              <a:pPr/>
              <a:t>‹N°›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8" r:id="rId4"/>
    <p:sldLayoutId id="2147483652" r:id="rId5"/>
    <p:sldLayoutId id="2147483653" r:id="rId6"/>
    <p:sldLayoutId id="2147483654" r:id="rId7"/>
    <p:sldLayoutId id="2147483659" r:id="rId8"/>
    <p:sldLayoutId id="2147483655" r:id="rId9"/>
    <p:sldLayoutId id="2147483660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9pPr>
    </p:titleStyle>
    <p:bodyStyle>
      <a:lvl1pPr marL="265113" indent="-265113" algn="l" rtl="0" eaLnBrk="1" fontAlgn="base" hangingPunct="1">
        <a:lnSpc>
          <a:spcPts val="2600"/>
        </a:lnSpc>
        <a:spcBef>
          <a:spcPts val="0"/>
        </a:spcBef>
        <a:spcAft>
          <a:spcPts val="1000"/>
        </a:spcAft>
        <a:buClr>
          <a:schemeClr val="bg1">
            <a:lumMod val="50000"/>
          </a:schemeClr>
        </a:buClr>
        <a:buSzPct val="80000"/>
        <a:buFont typeface="Arial" panose="020B0604020202020204" pitchFamily="34" charset="0"/>
        <a:buChar char="●"/>
        <a:defRPr sz="24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536575" indent="-268288" algn="l" rtl="0" eaLnBrk="1" fontAlgn="base" hangingPunct="1">
        <a:lnSpc>
          <a:spcPts val="2400"/>
        </a:lnSpc>
        <a:spcBef>
          <a:spcPts val="0"/>
        </a:spcBef>
        <a:spcAft>
          <a:spcPts val="1000"/>
        </a:spcAft>
        <a:buClr>
          <a:schemeClr val="bg1">
            <a:lumMod val="50000"/>
          </a:schemeClr>
        </a:buClr>
        <a:buSzPct val="60000"/>
        <a:buFont typeface="Arial" panose="020B0604020202020204" pitchFamily="34" charset="0"/>
        <a:buChar char="▬"/>
        <a:defRPr sz="2000">
          <a:solidFill>
            <a:schemeClr val="bg1">
              <a:lumMod val="50000"/>
            </a:schemeClr>
          </a:solidFill>
          <a:latin typeface="+mn-lt"/>
        </a:defRPr>
      </a:lvl2pPr>
      <a:lvl3pPr marL="803275" indent="-266700" algn="l" rtl="0" eaLnBrk="1" fontAlgn="base" hangingPunct="1">
        <a:lnSpc>
          <a:spcPts val="2200"/>
        </a:lnSpc>
        <a:spcBef>
          <a:spcPts val="0"/>
        </a:spcBef>
        <a:spcAft>
          <a:spcPts val="1000"/>
        </a:spcAft>
        <a:buClr>
          <a:schemeClr val="bg1">
            <a:lumMod val="50000"/>
          </a:schemeClr>
        </a:buClr>
        <a:buSzPct val="90000"/>
        <a:buFont typeface="Arial" panose="020B0604020202020204" pitchFamily="34" charset="0"/>
        <a:buChar char="○"/>
        <a:defRPr>
          <a:solidFill>
            <a:schemeClr val="bg1">
              <a:lumMod val="50000"/>
            </a:schemeClr>
          </a:solidFill>
          <a:latin typeface="+mn-lt"/>
        </a:defRPr>
      </a:lvl3pPr>
      <a:lvl4pPr marL="1071563" indent="-266700" algn="l" rtl="0" eaLnBrk="1" fontAlgn="base" hangingPunct="1">
        <a:spcBef>
          <a:spcPts val="0"/>
        </a:spcBef>
        <a:spcAft>
          <a:spcPts val="1000"/>
        </a:spcAft>
        <a:buClr>
          <a:schemeClr val="bg1">
            <a:lumMod val="50000"/>
          </a:schemeClr>
        </a:buClr>
        <a:buSzPct val="90000"/>
        <a:buFont typeface="Arial" panose="020B0604020202020204" pitchFamily="34" charset="0"/>
        <a:buChar char="‒"/>
        <a:defRPr sz="1800">
          <a:solidFill>
            <a:schemeClr val="bg1">
              <a:lumMod val="50000"/>
            </a:schemeClr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>
              <a:lumMod val="50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Fusion de l’ ONP et du SDPSP</a:t>
            </a:r>
            <a:endParaRPr lang="fr-BE" dirty="0"/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 smtClean="0"/>
              <a:t>Comment garder une vision claire des réalisations des objectifs dans le cadre d’une fusion? </a:t>
            </a:r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0" y="6451600"/>
            <a:ext cx="5491163" cy="365125"/>
          </a:xfrm>
        </p:spPr>
        <p:txBody>
          <a:bodyPr/>
          <a:lstStyle/>
          <a:p>
            <a:r>
              <a:rPr lang="fr-BE" noProof="0" smtClean="0"/>
              <a:t>Via Insertion &gt; En-tête et pied de page, vous pouvez introduire le texte</a:t>
            </a:r>
            <a:endParaRPr lang="fr-BE" noProof="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113463"/>
            <a:ext cx="2133600" cy="365125"/>
          </a:xfrm>
        </p:spPr>
        <p:txBody>
          <a:bodyPr/>
          <a:lstStyle/>
          <a:p>
            <a:fld id="{E294C5CA-8E91-4080-9D04-1F6C9B5925A2}" type="slidenum">
              <a:rPr lang="nl-BE" smtClean="0"/>
              <a:pPr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88507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noProof="0" dirty="0" smtClean="0"/>
              <a:t>Via Insertion &gt; En-tête et pied de page, vous pouvez introduire le texte</a:t>
            </a:r>
            <a:endParaRPr lang="fr-BE" noProof="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94C5CA-8E91-4080-9D04-1F6C9B5925A2}" type="slidenum">
              <a:rPr lang="nl-BE" smtClean="0"/>
              <a:pPr/>
              <a:t>2</a:t>
            </a:fld>
            <a:endParaRPr lang="nl-BE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1397000"/>
            <a:ext cx="4064000" cy="4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71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PARTICULARITES</a:t>
            </a:r>
            <a:endParaRPr lang="fr-BE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charset="0"/>
              <a:buChar char="o"/>
            </a:pPr>
            <a:r>
              <a:rPr lang="fr-BE" dirty="0" smtClean="0"/>
              <a:t>IPSS et OIP</a:t>
            </a:r>
          </a:p>
          <a:p>
            <a:pPr>
              <a:buFont typeface="Courier New" charset="0"/>
              <a:buChar char="o"/>
            </a:pPr>
            <a:r>
              <a:rPr lang="fr-BE" dirty="0" smtClean="0"/>
              <a:t>Contrat d’administration versus plan de management Différences  </a:t>
            </a:r>
          </a:p>
          <a:p>
            <a:pPr>
              <a:buFont typeface="Arial" charset="0"/>
              <a:buChar char="•"/>
            </a:pPr>
            <a:r>
              <a:rPr lang="fr-BE" dirty="0" smtClean="0"/>
              <a:t>de conception , </a:t>
            </a:r>
          </a:p>
          <a:p>
            <a:pPr>
              <a:buFont typeface="Arial" charset="0"/>
              <a:buChar char="•"/>
            </a:pPr>
            <a:r>
              <a:rPr lang="fr-BE" dirty="0" smtClean="0"/>
              <a:t>de définition d’objectifs , </a:t>
            </a:r>
          </a:p>
          <a:p>
            <a:pPr>
              <a:buFont typeface="Arial" charset="0"/>
              <a:buChar char="•"/>
            </a:pPr>
            <a:r>
              <a:rPr lang="fr-BE" dirty="0" smtClean="0"/>
              <a:t>de rapportage </a:t>
            </a:r>
          </a:p>
          <a:p>
            <a:pPr marL="0" indent="0">
              <a:buNone/>
            </a:pPr>
            <a:r>
              <a:rPr lang="fr-BE" dirty="0" smtClean="0"/>
              <a:t>⇢ différence culturelle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noProof="0" dirty="0" smtClean="0"/>
              <a:t>Via Insertion &gt; En-tête et pied de page, vous pouvez introduire le texte</a:t>
            </a:r>
            <a:endParaRPr lang="fr-BE" noProof="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94C5CA-8E91-4080-9D04-1F6C9B5925A2}" type="slidenum">
              <a:rPr lang="nl-BE" smtClean="0"/>
              <a:pPr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12054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SOCLE COMMUN </a:t>
            </a:r>
            <a:endParaRPr lang="fr-BE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BE" dirty="0" smtClean="0"/>
              <a:t>6 </a:t>
            </a:r>
            <a:r>
              <a:rPr lang="fr-BE" dirty="0" err="1" smtClean="0"/>
              <a:t>eme</a:t>
            </a:r>
            <a:r>
              <a:rPr lang="fr-BE" dirty="0" smtClean="0"/>
              <a:t> contrat d’administration de l’ ONP</a:t>
            </a:r>
          </a:p>
          <a:p>
            <a:pPr marL="0" indent="0">
              <a:buNone/>
            </a:pPr>
            <a:r>
              <a:rPr lang="fr-BE" dirty="0" smtClean="0"/>
              <a:t>Comprenant </a:t>
            </a:r>
          </a:p>
          <a:p>
            <a:pPr>
              <a:buFont typeface="Arial" charset="0"/>
              <a:buChar char="•"/>
            </a:pPr>
            <a:r>
              <a:rPr lang="fr-BE" dirty="0" smtClean="0"/>
              <a:t>Engagements pour le secteur salariés divisés en fonction des groupes clients ( Charlotte, Marc , Roger , les collaborateurs , le monde politique  ( gouvernement et partenaires sociaux ) , les professionnels ) </a:t>
            </a:r>
          </a:p>
          <a:p>
            <a:pPr>
              <a:buFont typeface="Arial" charset="0"/>
              <a:buChar char="•"/>
            </a:pPr>
            <a:r>
              <a:rPr lang="fr-BE" dirty="0" smtClean="0"/>
              <a:t>Engagements communs aux IPSS ( synergies) </a:t>
            </a:r>
          </a:p>
          <a:p>
            <a:pPr>
              <a:buFont typeface="Arial" charset="0"/>
              <a:buChar char="•"/>
            </a:pPr>
            <a:r>
              <a:rPr lang="fr-BE" dirty="0" smtClean="0"/>
              <a:t>Engagements de l’ </a:t>
            </a:r>
            <a:r>
              <a:rPr lang="fr-BE" dirty="0"/>
              <a:t>E</a:t>
            </a:r>
            <a:r>
              <a:rPr lang="fr-BE" dirty="0" smtClean="0"/>
              <a:t>tat fédéral </a:t>
            </a:r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noProof="0" smtClean="0"/>
              <a:t>Via Insertion &gt; En-tête et pied de page, vous pouvez introduire le texte</a:t>
            </a:r>
            <a:endParaRPr lang="fr-BE" noProof="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94C5CA-8E91-4080-9D04-1F6C9B5925A2}" type="slidenum">
              <a:rPr lang="nl-BE" smtClean="0"/>
              <a:pPr/>
              <a:t>4</a:t>
            </a:fld>
            <a:endParaRPr lang="nl-BE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928724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2547" y="768991"/>
            <a:ext cx="7992888" cy="698908"/>
          </a:xfrm>
        </p:spPr>
        <p:txBody>
          <a:bodyPr/>
          <a:lstStyle/>
          <a:p>
            <a:r>
              <a:rPr lang="fr-FR" dirty="0" smtClean="0"/>
              <a:t>AVENANT pour incorporer les spécificités du secteur fonctionnaire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780161"/>
            <a:ext cx="7992888" cy="4241260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Absence d’outils de mesure de la charge de travail 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+ processus d’apparence similaires ( attribution, paiement régularisations, cumuls</a:t>
            </a:r>
            <a:r>
              <a:rPr lang="is-IS" dirty="0" smtClean="0"/>
              <a:t>…</a:t>
            </a:r>
          </a:p>
          <a:p>
            <a:pPr marL="0" indent="0">
              <a:buNone/>
            </a:pPr>
            <a:r>
              <a:rPr lang="fr-FR" dirty="0" smtClean="0"/>
              <a:t>+ réglementations </a:t>
            </a:r>
            <a:r>
              <a:rPr lang="fr-FR" dirty="0"/>
              <a:t>différentes </a:t>
            </a:r>
          </a:p>
          <a:p>
            <a:pPr marL="0" indent="0">
              <a:buNone/>
            </a:pPr>
            <a:r>
              <a:rPr lang="fr-FR" dirty="0" smtClean="0"/>
              <a:t>+ absences </a:t>
            </a:r>
            <a:r>
              <a:rPr lang="fr-FR" dirty="0"/>
              <a:t>de certaines taches ( F2F , Bureaux régionaux)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+ priorités différentes ( dimension historique) </a:t>
            </a:r>
            <a:endParaRPr lang="fr-FR" dirty="0"/>
          </a:p>
          <a:p>
            <a:pPr marL="0" indent="0">
              <a:buNone/>
            </a:pPr>
            <a:r>
              <a:rPr lang="is-IS" dirty="0" smtClean="0"/>
              <a:t>= impossibilités de transposer les KPI actuels des salariés aux fonctionnaires</a:t>
            </a:r>
          </a:p>
          <a:p>
            <a:pPr marL="0" indent="0">
              <a:buNone/>
            </a:pPr>
            <a:r>
              <a:rPr lang="is-IS" dirty="0" smtClean="0"/>
              <a:t>MAINTIEN DE LA VISION GROUPES CLIENTS</a:t>
            </a:r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Via Insertion &gt; En-tête et pied de page, vous pouvez introduire le texte</a:t>
            </a:r>
            <a:endParaRPr lang="nl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94C5CA-8E91-4080-9D04-1F6C9B5925A2}" type="slidenum">
              <a:rPr lang="nl-BE" smtClean="0"/>
              <a:pPr/>
              <a:t>5</a:t>
            </a:fld>
            <a:endParaRPr lang="nl-BE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2"/>
          </p:nvPr>
        </p:nvSpPr>
        <p:spPr>
          <a:xfrm>
            <a:off x="539552" y="905938"/>
            <a:ext cx="7992888" cy="874223"/>
          </a:xfrm>
        </p:spPr>
        <p:txBody>
          <a:bodyPr/>
          <a:lstStyle/>
          <a:p>
            <a:r>
              <a:rPr lang="fr-FR" dirty="0" smtClean="0"/>
              <a:t>Principales difficultés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3452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Identifier les points communs ( ex résolutions des anomalies dans </a:t>
            </a:r>
            <a:r>
              <a:rPr lang="fr-FR" dirty="0" err="1" smtClean="0"/>
              <a:t>Mypension</a:t>
            </a:r>
            <a:r>
              <a:rPr lang="fr-FR" dirty="0" smtClean="0"/>
              <a:t>) + analyse des processus les plus pertinents  </a:t>
            </a:r>
          </a:p>
          <a:p>
            <a:pPr>
              <a:buFont typeface="Wingdings" charset="2"/>
              <a:buChar char="v"/>
            </a:pPr>
            <a:r>
              <a:rPr lang="fr-FR" dirty="0" smtClean="0"/>
              <a:t>recherche des quick </a:t>
            </a:r>
            <a:r>
              <a:rPr lang="fr-FR" dirty="0" err="1" smtClean="0"/>
              <a:t>wins</a:t>
            </a:r>
            <a:r>
              <a:rPr lang="fr-FR" dirty="0" smtClean="0"/>
              <a:t> </a:t>
            </a:r>
          </a:p>
          <a:p>
            <a:pPr>
              <a:buFont typeface="Wingdings" charset="2"/>
              <a:buChar char="v"/>
            </a:pPr>
            <a:r>
              <a:rPr lang="fr-FR" dirty="0" smtClean="0"/>
              <a:t>Mise en place des trajets d’accompagnements</a:t>
            </a:r>
          </a:p>
          <a:p>
            <a:pPr>
              <a:buFont typeface="Wingdings" charset="2"/>
              <a:buChar char="v"/>
            </a:pPr>
            <a:r>
              <a:rPr lang="fr-FR" dirty="0" smtClean="0"/>
              <a:t>Extension de l’outil de la charge de travail en priorités sur les processus les plus pertinents ( attribution , réponses au citoyen</a:t>
            </a:r>
            <a:r>
              <a:rPr lang="is-IS" dirty="0" smtClean="0"/>
              <a:t>… ) </a:t>
            </a:r>
          </a:p>
          <a:p>
            <a:pPr>
              <a:buFont typeface="Wingdings" charset="2"/>
              <a:buChar char="v"/>
            </a:pPr>
            <a:r>
              <a:rPr lang="is-IS" dirty="0" smtClean="0"/>
              <a:t>Adaptations des outils informatiques et sortie des mainframe</a:t>
            </a:r>
          </a:p>
          <a:p>
            <a:pPr>
              <a:buFont typeface="Wingdings" charset="2"/>
              <a:buChar char="v"/>
            </a:pPr>
            <a:r>
              <a:rPr lang="fr-FR" dirty="0" smtClean="0"/>
              <a:t>A</a:t>
            </a:r>
            <a:r>
              <a:rPr lang="is-IS" dirty="0" smtClean="0"/>
              <a:t>daptations légales si nécessaire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Via Insertion &gt; En-tête et pied de page, vous pouvez introduire le texte</a:t>
            </a:r>
            <a:endParaRPr lang="nl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94C5CA-8E91-4080-9D04-1F6C9B5925A2}" type="slidenum">
              <a:rPr lang="nl-BE" smtClean="0"/>
              <a:pPr/>
              <a:t>6</a:t>
            </a:fld>
            <a:endParaRPr lang="nl-BE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r>
              <a:rPr lang="fr-FR" dirty="0" smtClean="0"/>
              <a:t>Solutions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8477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Suivi continu des KPI déjà définis</a:t>
            </a:r>
          </a:p>
          <a:p>
            <a:r>
              <a:rPr lang="fr-FR" dirty="0" smtClean="0"/>
              <a:t>Suivi des programmes de changements via les indicateurs de progression </a:t>
            </a:r>
          </a:p>
          <a:p>
            <a:r>
              <a:rPr lang="fr-FR" dirty="0" err="1" smtClean="0"/>
              <a:t>Prioritisation</a:t>
            </a:r>
            <a:r>
              <a:rPr lang="fr-FR" dirty="0" smtClean="0"/>
              <a:t> commune avec fusion des PMO et adoption de méthodologie identique</a:t>
            </a:r>
          </a:p>
          <a:p>
            <a:r>
              <a:rPr lang="fr-FR" dirty="0" smtClean="0"/>
              <a:t>Responsabilisation de l’ensemble du Comité de direction tant sur les objectifs de son propre service mais aussi sur l’aboutissement des trajets d’incorporation.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Via Insertion &gt; En-tête et pied de page, vous pouvez introduire le texte</a:t>
            </a:r>
            <a:endParaRPr lang="nl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94C5CA-8E91-4080-9D04-1F6C9B5925A2}" type="slidenum">
              <a:rPr lang="nl-BE" smtClean="0"/>
              <a:pPr/>
              <a:t>7</a:t>
            </a:fld>
            <a:endParaRPr lang="nl-BE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r>
              <a:rPr lang="fr-FR" dirty="0" smtClean="0"/>
              <a:t>Résultats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9487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Questions ? </a:t>
            </a:r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0" y="6451600"/>
            <a:ext cx="5491163" cy="365125"/>
          </a:xfrm>
        </p:spPr>
        <p:txBody>
          <a:bodyPr/>
          <a:lstStyle/>
          <a:p>
            <a:r>
              <a:rPr lang="fr-BE" noProof="0" smtClean="0"/>
              <a:t>Via Insertion &gt; En-tête et pied de page, vous pouvez introduire le texte</a:t>
            </a:r>
            <a:endParaRPr lang="fr-BE" noProof="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113463"/>
            <a:ext cx="2133600" cy="365125"/>
          </a:xfrm>
        </p:spPr>
        <p:txBody>
          <a:bodyPr/>
          <a:lstStyle/>
          <a:p>
            <a:fld id="{E294C5CA-8E91-4080-9D04-1F6C9B5925A2}" type="slidenum">
              <a:rPr lang="nl-BE" smtClean="0"/>
              <a:pPr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7716746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_SFP_FR">
  <a:themeElements>
    <a:clrScheme name="FPD_SFP_Standard">
      <a:dk1>
        <a:srgbClr val="272726"/>
      </a:dk1>
      <a:lt1>
        <a:srgbClr val="FFFFFF"/>
      </a:lt1>
      <a:dk2>
        <a:srgbClr val="2D9BA5"/>
      </a:dk2>
      <a:lt2>
        <a:srgbClr val="EEECE1"/>
      </a:lt2>
      <a:accent1>
        <a:srgbClr val="2D9BA5"/>
      </a:accent1>
      <a:accent2>
        <a:srgbClr val="B50045"/>
      </a:accent2>
      <a:accent3>
        <a:srgbClr val="3C5AA0"/>
      </a:accent3>
      <a:accent4>
        <a:srgbClr val="FDB73E"/>
      </a:accent4>
      <a:accent5>
        <a:srgbClr val="8DC8CE"/>
      </a:accent5>
      <a:accent6>
        <a:srgbClr val="6C0024"/>
      </a:accent6>
      <a:hlink>
        <a:srgbClr val="00274F"/>
      </a:hlink>
      <a:folHlink>
        <a:srgbClr val="62003A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7D9B"/>
        </a:dk2>
        <a:lt2>
          <a:srgbClr val="EC7C00"/>
        </a:lt2>
        <a:accent1>
          <a:srgbClr val="8DD3D3"/>
        </a:accent1>
        <a:accent2>
          <a:srgbClr val="80C31C"/>
        </a:accent2>
        <a:accent3>
          <a:srgbClr val="FFFFFF"/>
        </a:accent3>
        <a:accent4>
          <a:srgbClr val="000000"/>
        </a:accent4>
        <a:accent5>
          <a:srgbClr val="C5E6E6"/>
        </a:accent5>
        <a:accent6>
          <a:srgbClr val="73B018"/>
        </a:accent6>
        <a:hlink>
          <a:srgbClr val="807258"/>
        </a:hlink>
        <a:folHlink>
          <a:srgbClr val="54A95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refwoordenTaxHTField1 xmlns="f95f6f94-2871-41a1-bacb-59eb25411ddd">
      <Terms xmlns="http://schemas.microsoft.com/office/infopath/2007/PartnerControls"/>
    </TrefwoordenTaxHTField1>
    <Document_x0020_Titel xmlns="f95f6f94-2871-41a1-bacb-59eb25411ddd">Sjabloon Powerpoint FPD (F)</Document_x0020_Titel>
    <ParentListId xmlns="f95f6f94-2871-41a1-bacb-59eb25411ddd" xsi:nil="true"/>
    <TaxonomyIds xmlns="89d4e3ed-b87e-497f-adce-9201ccc6ac33" xsi:nil="true"/>
    <Departementen_x0020_en_x0020_dienstenTaxHTField1 xmlns="f95f6f94-2871-41a1-bacb-59eb25411ddd">
      <Terms xmlns="http://schemas.microsoft.com/office/infopath/2007/PartnerControls"/>
    </Departementen_x0020_en_x0020_dienstenTaxHTField1>
    <DoelgroepenAD xmlns="fd71fcc1-d13b-4e92-9a3f-d03bdeddfa6b" xsi:nil="true"/>
    <KennisdomeinenTaxHTField1 xmlns="f95f6f94-2871-41a1-bacb-59eb25411d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Huisstijl</TermName>
          <TermId xmlns="http://schemas.microsoft.com/office/infopath/2007/PartnerControls">a8da8f50-780e-4582-bfc7-0aed3d27da8d</TermId>
        </TermInfo>
      </Terms>
    </KennisdomeinenTaxHTField1>
    <Korte_x0020_beschrijving xmlns="89d4e3ed-b87e-497f-adce-9201ccc6ac33">-</Korte_x0020_beschrijving>
    <CommunitiesTaxHTField1 xmlns="f95f6f94-2871-41a1-bacb-59eb25411ddd">
      <Terms xmlns="http://schemas.microsoft.com/office/infopath/2007/PartnerControls"/>
    </CommunitiesTaxHTField1>
    <Private xmlns="89d4e3ed-b87e-497f-adce-9201ccc6ac33">false</Private>
    <publicatiedatum xmlns="89d4e3ed-b87e-497f-adce-9201ccc6ac33">2016-04-06T09:07:00+00:00</publicatiedatum>
    <TaxCatchAll xmlns="89d4e3ed-b87e-497f-adce-9201ccc6ac33">
      <Value>782</Value>
    </TaxCatchAll>
    <Document_x0020_Nr. xmlns="f95f6f94-2871-41a1-bacb-59eb25411ddd" xsi:nil="true"/>
    <Taalcode xmlns="89d4e3ed-b87e-497f-adce-9201ccc6ac33">nl</Taalcode>
    <_dlc_DocId xmlns="89d4e3ed-b87e-497f-adce-9201ccc6ac33">KASVJQ7NF2P5-720-13852</_dlc_DocId>
    <_dlc_DocIdUrl xmlns="89d4e3ed-b87e-497f-adce-9201ccc6ac33">
      <Url>http://intranet.sfpd.fgov.be/_layouts/DocIdRedir.aspx?ID=KASVJQ7NF2P5-720-13852</Url>
      <Description>KASVJQ7NF2P5-720-13852</Description>
    </_dlc_DocIdUrl>
  </documentManagement>
</p:properties>
</file>

<file path=customXml/item4.xml><?xml version="1.0" encoding="utf-8"?>
<?mso-contentType ?>
<ntns:customXsn xmlns:ntns="http://schemas.microsoft.com/office/2006/metadata/customXsn">
  <ntns:xsnLocation>http://intranet.sfpd.fgov.be/ONPRVPDocuments/Forms/RVP document V2/1543af9b528db914customXsn.xsn</ntns:xsnLocation>
  <ntns:cached>False</ntns:cached>
  <ntns:openByDefault>True</ntns:openByDefault>
  <ntns:xsnScope>http://intranet.sfpd.fgov.be/ONPRVPDocuments</ntns:xsnScope>
</ntns:customXsn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RVP document V2" ma:contentTypeID="0x0101001889443A45A441E694311D9AC048A49200976CE03561915F4881C9668F051C90EF" ma:contentTypeVersion="13" ma:contentTypeDescription="Create a new document." ma:contentTypeScope="" ma:versionID="9a43ca408fbb3c72554880ad38269736">
  <xsd:schema xmlns:xsd="http://www.w3.org/2001/XMLSchema" xmlns:xs="http://www.w3.org/2001/XMLSchema" xmlns:p="http://schemas.microsoft.com/office/2006/metadata/properties" xmlns:ns1="http://schemas.microsoft.com/sharepoint/v3" xmlns:ns2="89d4e3ed-b87e-497f-adce-9201ccc6ac33" xmlns:ns3="f95f6f94-2871-41a1-bacb-59eb25411ddd" xmlns:ns4="fd71fcc1-d13b-4e92-9a3f-d03bdeddfa6b" targetNamespace="http://schemas.microsoft.com/office/2006/metadata/properties" ma:root="true" ma:fieldsID="727862a57fef6a2821804e1ea90502af" ns1:_="" ns2:_="" ns3:_="" ns4:_="">
    <xsd:import namespace="http://schemas.microsoft.com/sharepoint/v3"/>
    <xsd:import namespace="89d4e3ed-b87e-497f-adce-9201ccc6ac33"/>
    <xsd:import namespace="f95f6f94-2871-41a1-bacb-59eb25411ddd"/>
    <xsd:import namespace="fd71fcc1-d13b-4e92-9a3f-d03bdeddfa6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ocument_x0020_Titel"/>
                <xsd:element ref="ns2:Korte_x0020_beschrijving"/>
                <xsd:element ref="ns3:Departementen_x0020_en_x0020_dienstenTaxHTField1" minOccurs="0"/>
                <xsd:element ref="ns2:TaxCatchAll" minOccurs="0"/>
                <xsd:element ref="ns2:TaxCatchAllLabel" minOccurs="0"/>
                <xsd:element ref="ns3:KennisdomeinenTaxHTField1" minOccurs="0"/>
                <xsd:element ref="ns4:DoelgroepenAD" minOccurs="0"/>
                <xsd:element ref="ns3:CommunitiesTaxHTField1" minOccurs="0"/>
                <xsd:element ref="ns3:TrefwoordenTaxHTField1" minOccurs="0"/>
                <xsd:element ref="ns2:Private" minOccurs="0"/>
                <xsd:element ref="ns2:publicatiedatum" minOccurs="0"/>
                <xsd:element ref="ns3:Document_x0020_Nr." minOccurs="0"/>
                <xsd:element ref="ns3:ParentListId" minOccurs="0"/>
                <xsd:element ref="ns2:TaxonomyIds" minOccurs="0"/>
                <xsd:element ref="ns2:Taalcode" minOccurs="0"/>
                <xsd:element ref="ns1:_dlc_Exemp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30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4e3ed-b87e-497f-adce-9201ccc6ac3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 blijven behouden" ma:description="Id behouden tijdens toevoegen." ma:hidden="true" ma:internalName="_dlc_DocIdPersistId" ma:readOnly="true">
      <xsd:simpleType>
        <xsd:restriction base="dms:Boolean"/>
      </xsd:simpleType>
    </xsd:element>
    <xsd:element name="Korte_x0020_beschrijving" ma:index="12" ma:displayName="Korte beschrijving" ma:internalName="Korte_x0020_beschrijving" ma:readOnly="false">
      <xsd:simpleType>
        <xsd:restriction base="dms:Note"/>
      </xsd:simpleType>
    </xsd:element>
    <xsd:element name="TaxCatchAll" ma:index="14" nillable="true" ma:displayName="Taxonomy Catch All Column" ma:hidden="true" ma:list="{789b7060-9eb7-4cab-85cd-3db7fe35b848}" ma:internalName="TaxCatchAll" ma:showField="CatchAllData" ma:web="f95f6f94-2871-41a1-bacb-59eb25411d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Taxonomy Catch All Column1" ma:hidden="true" ma:list="{789b7060-9eb7-4cab-85cd-3db7fe35b848}" ma:internalName="TaxCatchAllLabel" ma:readOnly="true" ma:showField="CatchAllDataLabel" ma:web="f95f6f94-2871-41a1-bacb-59eb25411d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rivate" ma:index="24" nillable="true" ma:displayName="Private" ma:default="0" ma:description="Private/Public flag" ma:internalName="Private" ma:readOnly="false">
      <xsd:simpleType>
        <xsd:restriction base="dms:Boolean"/>
      </xsd:simpleType>
    </xsd:element>
    <xsd:element name="publicatiedatum" ma:index="25" nillable="true" ma:displayName="Publicatiedatum" ma:default="[today]" ma:format="DateTime" ma:indexed="true" ma:internalName="publicatiedatum" ma:readOnly="false">
      <xsd:simpleType>
        <xsd:restriction base="dms:DateTime"/>
      </xsd:simpleType>
    </xsd:element>
    <xsd:element name="TaxonomyIds" ma:index="28" nillable="true" ma:displayName="TaxonomyIds" ma:hidden="true" ma:internalName="TaxonomyIds" ma:readOnly="false">
      <xsd:simpleType>
        <xsd:restriction base="dms:Note"/>
      </xsd:simpleType>
    </xsd:element>
    <xsd:element name="Taalcode" ma:index="29" nillable="true" ma:displayName="Taalcode" ma:default="nl" ma:format="Dropdown" ma:hidden="true" ma:internalName="Taalcode" ma:readOnly="false">
      <xsd:simpleType>
        <xsd:restriction base="dms:Choice">
          <xsd:enumeration value="nl"/>
          <xsd:enumeration value="fr"/>
          <xsd:enumeration value="en"/>
          <xsd:enumeration value="d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5f6f94-2871-41a1-bacb-59eb25411ddd" elementFormDefault="qualified">
    <xsd:import namespace="http://schemas.microsoft.com/office/2006/documentManagement/types"/>
    <xsd:import namespace="http://schemas.microsoft.com/office/infopath/2007/PartnerControls"/>
    <xsd:element name="Document_x0020_Titel" ma:index="11" ma:displayName="Document Titel" ma:description="" ma:internalName="Document_x0020_Titel" ma:readOnly="false">
      <xsd:simpleType>
        <xsd:restriction base="dms:Text">
          <xsd:maxLength value="255"/>
        </xsd:restriction>
      </xsd:simpleType>
    </xsd:element>
    <xsd:element name="Departementen_x0020_en_x0020_dienstenTaxHTField1" ma:index="13" nillable="true" ma:taxonomy="true" ma:internalName="Departementen_x0020_en_x0020_dienstenTaxHTField1" ma:taxonomyFieldName="Departementen_x0020_en_x0020_diensten" ma:displayName="Departementen en diensten" ma:readOnly="false" ma:default="" ma:fieldId="{356b212d-f325-442a-bb16-fe386cec01d5}" ma:taxonomyMulti="true" ma:sspId="1011a67b-4d5e-40f9-a228-be201f7609a5" ma:termSetId="f6d01ed3-9dd6-491d-99c8-3e60588672fe" ma:anchorId="7a9406f8-ddc6-416a-a6ac-50e763deb313" ma:open="false" ma:isKeyword="false">
      <xsd:complexType>
        <xsd:sequence>
          <xsd:element ref="pc:Terms" minOccurs="0" maxOccurs="1"/>
        </xsd:sequence>
      </xsd:complexType>
    </xsd:element>
    <xsd:element name="KennisdomeinenTaxHTField1" ma:index="17" nillable="true" ma:taxonomy="true" ma:internalName="KennisdomeinenTaxHTField1" ma:taxonomyFieldName="Kennisdomeinen" ma:displayName="Kennisdomeinen" ma:readOnly="false" ma:default="" ma:fieldId="{6d32fc71-780f-433d-ae87-b10770fb953b}" ma:taxonomyMulti="true" ma:sspId="1011a67b-4d5e-40f9-a228-be201f7609a5" ma:termSetId="55ce843b-dc38-423c-bdee-7b59c1ae242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mmunitiesTaxHTField1" ma:index="20" nillable="true" ma:taxonomy="true" ma:internalName="CommunitiesTaxHTField1" ma:taxonomyFieldName="Communities" ma:displayName="Communities" ma:readOnly="false" ma:default="" ma:fieldId="{e293a309-fcd3-4216-9c29-37c365dd75b3}" ma:taxonomyMulti="true" ma:sspId="1011a67b-4d5e-40f9-a228-be201f7609a5" ma:termSetId="0b603833-8812-4442-b36a-e26fa0a3c50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refwoordenTaxHTField1" ma:index="22" nillable="true" ma:taxonomy="true" ma:internalName="TrefwoordenTaxHTField1" ma:taxonomyFieldName="Trefwoorden" ma:displayName="Trefwoorden" ma:readOnly="false" ma:default="" ma:fieldId="{820f97e9-b16e-46a6-9abe-d99585daaf57}" ma:taxonomyMulti="true" ma:sspId="1011a67b-4d5e-40f9-a228-be201f7609a5" ma:termSetId="bec893b9-336c-4c02-94be-a9a24b1b3d8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ocument_x0020_Nr." ma:index="26" nillable="true" ma:displayName="Document Nr." ma:internalName="Document_x0020_Nr_x002e_" ma:readOnly="false">
      <xsd:simpleType>
        <xsd:restriction base="dms:Text">
          <xsd:maxLength value="255"/>
        </xsd:restriction>
      </xsd:simpleType>
    </xsd:element>
    <xsd:element name="ParentListId" ma:index="27" nillable="true" ma:displayName="ParentListId" ma:hidden="true" ma:internalName="ParentListId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71fcc1-d13b-4e92-9a3f-d03bdeddfa6b" elementFormDefault="qualified">
    <xsd:import namespace="http://schemas.microsoft.com/office/2006/documentManagement/types"/>
    <xsd:import namespace="http://schemas.microsoft.com/office/infopath/2007/PartnerControls"/>
    <xsd:element name="DoelgroepenAD" ma:index="19" nillable="true" ma:displayName="DoelgroepenAD" ma:list="UserInfo" ma:SearchPeopleOnly="false" ma:internalName="DoelgroepenAD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6.xml><?xml version="1.0" encoding="utf-8"?>
<?mso-contentType ?>
<p:Policy xmlns:p="office.server.policy" id="" local="true">
  <p:Name>MostViewed Documents Audit Policy</p:Name>
  <p:Description>MostViewed items</p:Description>
  <p:Statement>MostViewed items</p:Statement>
  <p:PolicyItems>
    <p:PolicyItem featureId="Microsoft.Office.RecordsManagement.PolicyFeatures.PolicyAudit" staticId="0x0101001889443A45A441E694311D9AC048A49200976CE03561915F4881C9668F051C90EF|937198175" UniqueId="69b869d1-8fe3-433d-b269-b357c29245b4">
      <p:Name>Controle</p:Name>
      <p:Description>Hiermee worden acties van gebruikers op documenten en lijstitems gecontroleerd en in het controlelogbestand opgenomen.</p:Description>
      <p:CustomData>
        <Audit>
          <View/>
        </Audit>
      </p:CustomData>
    </p:PolicyItem>
  </p:PolicyItems>
</p:Policy>
</file>

<file path=customXml/itemProps1.xml><?xml version="1.0" encoding="utf-8"?>
<ds:datastoreItem xmlns:ds="http://schemas.openxmlformats.org/officeDocument/2006/customXml" ds:itemID="{176DC109-30EC-4CE2-BD30-E8D88CCA9C8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A8E23F4-E31B-41A3-B120-FA8390B2C534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2363575D-AB44-456B-B168-52D0CAD6FCBA}">
  <ds:schemaRefs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89d4e3ed-b87e-497f-adce-9201ccc6ac33"/>
    <ds:schemaRef ds:uri="fd71fcc1-d13b-4e92-9a3f-d03bdeddfa6b"/>
    <ds:schemaRef ds:uri="f95f6f94-2871-41a1-bacb-59eb25411ddd"/>
    <ds:schemaRef ds:uri="http://schemas.microsoft.com/office/2006/metadata/properties"/>
    <ds:schemaRef ds:uri="http://schemas.microsoft.com/sharepoint/v3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A69AC71E-E272-485E-85F9-718A7AEF2E1C}">
  <ds:schemaRefs>
    <ds:schemaRef ds:uri="http://schemas.microsoft.com/office/2006/metadata/customXsn"/>
  </ds:schemaRefs>
</ds:datastoreItem>
</file>

<file path=customXml/itemProps5.xml><?xml version="1.0" encoding="utf-8"?>
<ds:datastoreItem xmlns:ds="http://schemas.openxmlformats.org/officeDocument/2006/customXml" ds:itemID="{A4E743DC-DFC7-40A2-9AAC-5931F6DCB9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9d4e3ed-b87e-497f-adce-9201ccc6ac33"/>
    <ds:schemaRef ds:uri="f95f6f94-2871-41a1-bacb-59eb25411ddd"/>
    <ds:schemaRef ds:uri="fd71fcc1-d13b-4e92-9a3f-d03bdeddfa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6.xml><?xml version="1.0" encoding="utf-8"?>
<ds:datastoreItem xmlns:ds="http://schemas.openxmlformats.org/officeDocument/2006/customXml" ds:itemID="{7737DFFB-3A6D-4E5A-854E-5A7539799CD1}">
  <ds:schemaRefs>
    <ds:schemaRef ds:uri="office.server.policy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414</Words>
  <Application>Microsoft Office PowerPoint</Application>
  <PresentationFormat>Affichage à l'écran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Modèle_SFP_FR</vt:lpstr>
      <vt:lpstr>Fusion de l’ ONP et du SDPSP</vt:lpstr>
      <vt:lpstr>Présentation PowerPoint</vt:lpstr>
      <vt:lpstr>PARTICULARITES</vt:lpstr>
      <vt:lpstr>SOCLE COMMUN </vt:lpstr>
      <vt:lpstr>AVENANT pour incorporer les spécificités du secteur fonctionnaire </vt:lpstr>
      <vt:lpstr>Présentation PowerPoint</vt:lpstr>
      <vt:lpstr>Présentation PowerPoint</vt:lpstr>
      <vt:lpstr>Questions ? </vt:lpstr>
    </vt:vector>
  </TitlesOfParts>
  <Company>ONP RVP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Modèle_SFP_FR</dc:title>
  <dc:creator>SPRUYT Nathalie</dc:creator>
  <cp:lastModifiedBy>Verschueren Isabelle</cp:lastModifiedBy>
  <cp:revision>6</cp:revision>
  <dcterms:created xsi:type="dcterms:W3CDTF">2016-03-22T08:11:03Z</dcterms:created>
  <dcterms:modified xsi:type="dcterms:W3CDTF">2016-12-12T14:48:37Z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0x0101001889443A45A441E694311D9AC048A49200976CE03561915F4881C9668F051C90EF</vt:lpwstr>
  </property>
  <property fmtid="{D5CDD505-2E9C-101B-9397-08002B2CF9AE}" pid="3" name="_dlc_DocIdItemGuid">
    <vt:lpwstr>02f342d3-b6b4-43ae-980a-9d9e6bf829af</vt:lpwstr>
  </property>
  <property fmtid="{D5CDD505-2E9C-101B-9397-08002B2CF9AE}" pid="4" name="Trefwoorden">
    <vt:lpwstr/>
  </property>
  <property fmtid="{D5CDD505-2E9C-101B-9397-08002B2CF9AE}" pid="5" name="Kennisdomeinen">
    <vt:lpwstr>782;#Huisstijl|a8da8f50-780e-4582-bfc7-0aed3d27da8d</vt:lpwstr>
  </property>
  <property fmtid="{D5CDD505-2E9C-101B-9397-08002B2CF9AE}" pid="6" name="Departementen en diensten">
    <vt:lpwstr/>
  </property>
  <property fmtid="{D5CDD505-2E9C-101B-9397-08002B2CF9AE}" pid="7" name="Communities">
    <vt:lpwstr/>
  </property>
</Properties>
</file>